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257" r:id="rId3"/>
    <p:sldId id="259" r:id="rId4"/>
    <p:sldId id="269" r:id="rId5"/>
    <p:sldId id="268" r:id="rId6"/>
    <p:sldId id="264" r:id="rId7"/>
    <p:sldId id="260" r:id="rId8"/>
    <p:sldId id="270" r:id="rId9"/>
    <p:sldId id="262" r:id="rId10"/>
    <p:sldId id="271" r:id="rId11"/>
    <p:sldId id="261" r:id="rId12"/>
    <p:sldId id="263" r:id="rId13"/>
    <p:sldId id="258" r:id="rId14"/>
    <p:sldId id="265" r:id="rId15"/>
    <p:sldId id="266" r:id="rId16"/>
    <p:sldId id="302" r:id="rId17"/>
    <p:sldId id="272" r:id="rId18"/>
    <p:sldId id="273" r:id="rId19"/>
    <p:sldId id="303" r:id="rId20"/>
    <p:sldId id="300" r:id="rId21"/>
    <p:sldId id="274" r:id="rId22"/>
    <p:sldId id="299" r:id="rId23"/>
    <p:sldId id="275" r:id="rId24"/>
    <p:sldId id="301"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67" r:id="rId4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67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212FFF-F049-45AE-80FF-A126E03E5932}" type="datetimeFigureOut">
              <a:rPr lang="es-CO" smtClean="0"/>
              <a:t>21/09/2013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1C5F24-0DD2-478B-9145-3301204240AC}" type="slidenum">
              <a:rPr lang="es-CO" smtClean="0"/>
              <a:t>‹Nº›</a:t>
            </a:fld>
            <a:endParaRPr lang="es-CO"/>
          </a:p>
        </p:txBody>
      </p:sp>
    </p:spTree>
    <p:extLst>
      <p:ext uri="{BB962C8B-B14F-4D97-AF65-F5344CB8AC3E}">
        <p14:creationId xmlns:p14="http://schemas.microsoft.com/office/powerpoint/2010/main" val="1485555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1C1C5F24-0DD2-478B-9145-3301204240AC}" type="slidenum">
              <a:rPr lang="es-CO" smtClean="0"/>
              <a:t>1</a:t>
            </a:fld>
            <a:endParaRPr lang="es-CO"/>
          </a:p>
        </p:txBody>
      </p:sp>
    </p:spTree>
    <p:extLst>
      <p:ext uri="{BB962C8B-B14F-4D97-AF65-F5344CB8AC3E}">
        <p14:creationId xmlns:p14="http://schemas.microsoft.com/office/powerpoint/2010/main" val="1857031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A2F2D0A8-E861-45AC-A1CE-E2C8432B292E}" type="datetimeFigureOut">
              <a:rPr lang="es-CO" smtClean="0"/>
              <a:pPr/>
              <a:t>21/09/2013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4B50004-2F1B-40D5-B487-39488987792C}"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2F2D0A8-E861-45AC-A1CE-E2C8432B292E}" type="datetimeFigureOut">
              <a:rPr lang="es-CO" smtClean="0"/>
              <a:pPr/>
              <a:t>21/09/2013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4B50004-2F1B-40D5-B487-39488987792C}"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2F2D0A8-E861-45AC-A1CE-E2C8432B292E}" type="datetimeFigureOut">
              <a:rPr lang="es-CO" smtClean="0"/>
              <a:pPr/>
              <a:t>21/09/2013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4B50004-2F1B-40D5-B487-39488987792C}"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2F2D0A8-E861-45AC-A1CE-E2C8432B292E}" type="datetimeFigureOut">
              <a:rPr lang="es-CO" smtClean="0"/>
              <a:pPr/>
              <a:t>21/09/2013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4B50004-2F1B-40D5-B487-39488987792C}"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2F2D0A8-E861-45AC-A1CE-E2C8432B292E}" type="datetimeFigureOut">
              <a:rPr lang="es-CO" smtClean="0"/>
              <a:pPr/>
              <a:t>21/09/2013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4B50004-2F1B-40D5-B487-39488987792C}"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2F2D0A8-E861-45AC-A1CE-E2C8432B292E}" type="datetimeFigureOut">
              <a:rPr lang="es-CO" smtClean="0"/>
              <a:pPr/>
              <a:t>21/09/2013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4B50004-2F1B-40D5-B487-39488987792C}"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A2F2D0A8-E861-45AC-A1CE-E2C8432B292E}" type="datetimeFigureOut">
              <a:rPr lang="es-CO" smtClean="0"/>
              <a:pPr/>
              <a:t>21/09/2013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94B50004-2F1B-40D5-B487-39488987792C}"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2F2D0A8-E861-45AC-A1CE-E2C8432B292E}" type="datetimeFigureOut">
              <a:rPr lang="es-CO" smtClean="0"/>
              <a:pPr/>
              <a:t>21/09/2013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94B50004-2F1B-40D5-B487-39488987792C}"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2D0A8-E861-45AC-A1CE-E2C8432B292E}" type="datetimeFigureOut">
              <a:rPr lang="es-CO" smtClean="0"/>
              <a:pPr/>
              <a:t>21/09/2013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94B50004-2F1B-40D5-B487-39488987792C}"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2F2D0A8-E861-45AC-A1CE-E2C8432B292E}" type="datetimeFigureOut">
              <a:rPr lang="es-CO" smtClean="0"/>
              <a:pPr/>
              <a:t>21/09/2013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4B50004-2F1B-40D5-B487-39488987792C}"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2F2D0A8-E861-45AC-A1CE-E2C8432B292E}" type="datetimeFigureOut">
              <a:rPr lang="es-CO" smtClean="0"/>
              <a:pPr/>
              <a:t>21/09/2013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4B50004-2F1B-40D5-B487-39488987792C}" type="slidenum">
              <a:rPr lang="es-CO" smtClean="0"/>
              <a:pPr/>
              <a:t>‹Nº›</a:t>
            </a:fld>
            <a:endParaRPr lang="es-CO"/>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s-ES" smtClean="0"/>
              <a:t>Haga clic en el icono para agregar una imagen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A2F2D0A8-E861-45AC-A1CE-E2C8432B292E}" type="datetimeFigureOut">
              <a:rPr lang="es-CO" smtClean="0"/>
              <a:pPr/>
              <a:t>21/09/2013</a:t>
            </a:fld>
            <a:endParaRPr lang="es-CO"/>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s-CO"/>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94B50004-2F1B-40D5-B487-39488987792C}" type="slidenum">
              <a:rPr lang="es-CO" smtClean="0"/>
              <a:pPr/>
              <a:t>‹Nº›</a:t>
            </a:fld>
            <a:endParaRPr lang="es-CO"/>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021834"/>
            <a:ext cx="7772400" cy="1470025"/>
          </a:xfrm>
        </p:spPr>
        <p:txBody>
          <a:bodyPr>
            <a:noAutofit/>
          </a:bodyPr>
          <a:lstStyle/>
          <a:p>
            <a:pPr algn="ctr"/>
            <a:r>
              <a:rPr lang="es-CO" sz="5400" dirty="0" smtClean="0">
                <a:latin typeface="Broadway" pitchFamily="82" charset="0"/>
              </a:rPr>
              <a:t>PROYECTO EMPRESARIAL</a:t>
            </a:r>
            <a:endParaRPr lang="es-CO" sz="5400" dirty="0">
              <a:latin typeface="Broadway" pitchFamily="82" charset="0"/>
            </a:endParaRPr>
          </a:p>
        </p:txBody>
      </p:sp>
      <p:sp>
        <p:nvSpPr>
          <p:cNvPr id="3" name="2 Subtítulo"/>
          <p:cNvSpPr>
            <a:spLocks noGrp="1"/>
          </p:cNvSpPr>
          <p:nvPr>
            <p:ph type="subTitle" idx="1"/>
          </p:nvPr>
        </p:nvSpPr>
        <p:spPr>
          <a:xfrm>
            <a:off x="1371600" y="3046893"/>
            <a:ext cx="6400800" cy="3262427"/>
          </a:xfrm>
        </p:spPr>
        <p:txBody>
          <a:bodyPr>
            <a:normAutofit fontScale="92500" lnSpcReduction="10000"/>
          </a:bodyPr>
          <a:lstStyle/>
          <a:p>
            <a:pPr algn="ctr"/>
            <a:r>
              <a:rPr lang="es-CO" sz="2800" dirty="0" smtClean="0">
                <a:solidFill>
                  <a:schemeClr val="tx1"/>
                </a:solidFill>
                <a:latin typeface="Broadway" pitchFamily="82" charset="0"/>
              </a:rPr>
              <a:t>YULI </a:t>
            </a:r>
            <a:r>
              <a:rPr lang="es-CO" sz="2800" dirty="0" smtClean="0">
                <a:solidFill>
                  <a:schemeClr val="tx1"/>
                </a:solidFill>
                <a:latin typeface="Broadway" pitchFamily="82" charset="0"/>
              </a:rPr>
              <a:t>ARANGO </a:t>
            </a:r>
            <a:r>
              <a:rPr lang="es-CO" sz="2800" dirty="0" smtClean="0">
                <a:solidFill>
                  <a:schemeClr val="tx1"/>
                </a:solidFill>
                <a:latin typeface="Broadway" pitchFamily="82" charset="0"/>
              </a:rPr>
              <a:t>VILLA</a:t>
            </a:r>
          </a:p>
          <a:p>
            <a:pPr algn="ctr"/>
            <a:r>
              <a:rPr lang="es-CO" sz="2800" dirty="0" smtClean="0">
                <a:solidFill>
                  <a:schemeClr val="tx1"/>
                </a:solidFill>
                <a:latin typeface="Broadway" pitchFamily="82" charset="0"/>
              </a:rPr>
              <a:t>SANTIAGO BEDOYA TABARES</a:t>
            </a:r>
            <a:endParaRPr lang="es-CO" sz="2800" dirty="0" smtClean="0">
              <a:solidFill>
                <a:schemeClr val="tx1"/>
              </a:solidFill>
              <a:latin typeface="Broadway" pitchFamily="82" charset="0"/>
            </a:endParaRPr>
          </a:p>
          <a:p>
            <a:pPr algn="ctr"/>
            <a:r>
              <a:rPr lang="es-CO" sz="2800" dirty="0" smtClean="0">
                <a:solidFill>
                  <a:schemeClr val="tx1"/>
                </a:solidFill>
                <a:latin typeface="Broadway" pitchFamily="82" charset="0"/>
              </a:rPr>
              <a:t>LUIS ESTEBAN </a:t>
            </a:r>
            <a:r>
              <a:rPr lang="es-CO" sz="2800" dirty="0" smtClean="0">
                <a:solidFill>
                  <a:schemeClr val="tx1"/>
                </a:solidFill>
                <a:latin typeface="Broadway" pitchFamily="82" charset="0"/>
              </a:rPr>
              <a:t>BORJA</a:t>
            </a:r>
            <a:endParaRPr lang="es-CO" sz="2800" dirty="0" smtClean="0">
              <a:solidFill>
                <a:schemeClr val="tx1"/>
              </a:solidFill>
              <a:latin typeface="Broadway" pitchFamily="82" charset="0"/>
            </a:endParaRPr>
          </a:p>
          <a:p>
            <a:pPr algn="ctr"/>
            <a:r>
              <a:rPr lang="es-CO" sz="2800" dirty="0" smtClean="0">
                <a:solidFill>
                  <a:schemeClr val="tx1"/>
                </a:solidFill>
                <a:latin typeface="Broadway" pitchFamily="82" charset="0"/>
              </a:rPr>
              <a:t>ANYI YULIETH DAVID GOEZ</a:t>
            </a:r>
          </a:p>
          <a:p>
            <a:pPr algn="ctr"/>
            <a:r>
              <a:rPr lang="es-CO" sz="2800" dirty="0" smtClean="0">
                <a:solidFill>
                  <a:schemeClr val="tx1"/>
                </a:solidFill>
                <a:latin typeface="Broadway" pitchFamily="82" charset="0"/>
              </a:rPr>
              <a:t>CINDY VANESA ESCOBAR</a:t>
            </a:r>
          </a:p>
          <a:p>
            <a:pPr algn="ctr"/>
            <a:r>
              <a:rPr lang="es-CO" sz="2800" dirty="0" smtClean="0">
                <a:solidFill>
                  <a:schemeClr val="tx1"/>
                </a:solidFill>
                <a:latin typeface="Broadway" pitchFamily="82" charset="0"/>
              </a:rPr>
              <a:t>ANA MARIA LONDOÑO</a:t>
            </a:r>
          </a:p>
          <a:p>
            <a:endParaRPr lang="es-CO" dirty="0">
              <a:latin typeface="Broadway" pitchFamily="82" charset="0"/>
            </a:endParaRPr>
          </a:p>
        </p:txBody>
      </p:sp>
    </p:spTree>
    <p:extLst>
      <p:ext uri="{BB962C8B-B14F-4D97-AF65-F5344CB8AC3E}">
        <p14:creationId xmlns:p14="http://schemas.microsoft.com/office/powerpoint/2010/main" val="3113171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5796136" cy="3429000"/>
          </a:xfr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8" y="3429000"/>
            <a:ext cx="5455894" cy="3429000"/>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3429000"/>
            <a:ext cx="3707904" cy="3429000"/>
          </a:xfrm>
          <a:prstGeom prst="rect">
            <a:avLst/>
          </a:prstGeom>
        </p:spPr>
      </p:pic>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10081"/>
            <a:ext cx="3379248" cy="3429000"/>
          </a:xfrm>
          <a:prstGeom prst="rect">
            <a:avLst/>
          </a:prstGeom>
        </p:spPr>
      </p:pic>
    </p:spTree>
    <p:extLst>
      <p:ext uri="{BB962C8B-B14F-4D97-AF65-F5344CB8AC3E}">
        <p14:creationId xmlns:p14="http://schemas.microsoft.com/office/powerpoint/2010/main" val="419256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332656"/>
            <a:ext cx="7125113" cy="1025084"/>
          </a:xfrm>
        </p:spPr>
        <p:txBody>
          <a:bodyPr/>
          <a:lstStyle/>
          <a:p>
            <a:pPr algn="ctr"/>
            <a:r>
              <a:rPr lang="es-CO" sz="6000" dirty="0" smtClean="0">
                <a:latin typeface="Broadway" pitchFamily="82" charset="0"/>
              </a:rPr>
              <a:t>PROCESO</a:t>
            </a:r>
            <a:endParaRPr lang="es-CO" sz="6000" dirty="0">
              <a:latin typeface="Broadway" pitchFamily="82" charset="0"/>
            </a:endParaRPr>
          </a:p>
        </p:txBody>
      </p:sp>
      <p:sp>
        <p:nvSpPr>
          <p:cNvPr id="3" name="2 Marcador de contenido"/>
          <p:cNvSpPr>
            <a:spLocks noGrp="1"/>
          </p:cNvSpPr>
          <p:nvPr>
            <p:ph idx="1"/>
          </p:nvPr>
        </p:nvSpPr>
        <p:spPr>
          <a:xfrm>
            <a:off x="1009443" y="980728"/>
            <a:ext cx="7125112" cy="5877272"/>
          </a:xfrm>
        </p:spPr>
        <p:txBody>
          <a:bodyPr>
            <a:normAutofit fontScale="77500" lnSpcReduction="20000"/>
          </a:bodyPr>
          <a:lstStyle/>
          <a:p>
            <a:endParaRPr lang="es-CO" sz="2800" dirty="0" smtClean="0"/>
          </a:p>
          <a:p>
            <a:endParaRPr lang="es-CO" sz="2800" dirty="0"/>
          </a:p>
          <a:p>
            <a:endParaRPr lang="es-CO" sz="2800" dirty="0" smtClean="0"/>
          </a:p>
          <a:p>
            <a:r>
              <a:rPr lang="es-CO" sz="3100" dirty="0" smtClean="0"/>
              <a:t>SUGERIR UN BOTE MÁS ADECUADO PARA LOS RESIDUOS A DESECHAR.</a:t>
            </a:r>
          </a:p>
          <a:p>
            <a:pPr marL="0" indent="0">
              <a:buNone/>
            </a:pPr>
            <a:endParaRPr lang="es-CO" sz="3100" dirty="0" smtClean="0"/>
          </a:p>
          <a:p>
            <a:r>
              <a:rPr lang="es-CO" sz="3100" dirty="0" smtClean="0"/>
              <a:t>EL ASEO PERMANENTE EN EL NEGOCIO.</a:t>
            </a:r>
          </a:p>
          <a:p>
            <a:pPr marL="0" indent="0">
              <a:buNone/>
            </a:pPr>
            <a:endParaRPr lang="es-CO" sz="3100" dirty="0" smtClean="0"/>
          </a:p>
          <a:p>
            <a:r>
              <a:rPr lang="es-CO" sz="3100" dirty="0" smtClean="0"/>
              <a:t>UN ESPACIO MÁS AMPLIO.</a:t>
            </a:r>
          </a:p>
          <a:p>
            <a:pPr marL="0" indent="0">
              <a:buNone/>
            </a:pPr>
            <a:endParaRPr lang="es-CO" sz="3100" dirty="0" smtClean="0"/>
          </a:p>
          <a:p>
            <a:r>
              <a:rPr lang="es-CO" sz="3100" dirty="0" smtClean="0"/>
              <a:t>UNA PUBLICIDAD MÁS LLAMATIVA.</a:t>
            </a:r>
          </a:p>
          <a:p>
            <a:pPr marL="0" indent="0">
              <a:buNone/>
            </a:pPr>
            <a:endParaRPr lang="es-CO" sz="3100" dirty="0" smtClean="0"/>
          </a:p>
          <a:p>
            <a:r>
              <a:rPr lang="es-CO" sz="3100" dirty="0" smtClean="0"/>
              <a:t>COMODIDAD (SILLAS, MUEBLES, ETC).</a:t>
            </a:r>
          </a:p>
          <a:p>
            <a:endParaRPr lang="es-CO" dirty="0" smtClean="0"/>
          </a:p>
          <a:p>
            <a:endParaRPr lang="es-CO" dirty="0" smtClean="0"/>
          </a:p>
          <a:p>
            <a:endParaRPr lang="es-CO" dirty="0" smtClean="0"/>
          </a:p>
          <a:p>
            <a:endParaRPr lang="es-CO" dirty="0"/>
          </a:p>
        </p:txBody>
      </p:sp>
    </p:spTree>
    <p:extLst>
      <p:ext uri="{BB962C8B-B14F-4D97-AF65-F5344CB8AC3E}">
        <p14:creationId xmlns:p14="http://schemas.microsoft.com/office/powerpoint/2010/main" val="1154705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9443" y="692696"/>
            <a:ext cx="7125112" cy="5688631"/>
          </a:xfrm>
        </p:spPr>
        <p:txBody>
          <a:bodyPr/>
          <a:lstStyle/>
          <a:p>
            <a:r>
              <a:rPr lang="es-CO" sz="3200" dirty="0" smtClean="0"/>
              <a:t>RECOMENDAR TENER UN AYUDANTE EN EL NEGOCIO.</a:t>
            </a:r>
          </a:p>
          <a:p>
            <a:pPr marL="0" indent="0">
              <a:buNone/>
            </a:pPr>
            <a:endParaRPr lang="es-CO" sz="3200" dirty="0" smtClean="0"/>
          </a:p>
          <a:p>
            <a:r>
              <a:rPr lang="es-CO" sz="3200" dirty="0" smtClean="0"/>
              <a:t>ENTRETENIMIENTO (REVISTAS, PERIODICO ETC).</a:t>
            </a:r>
          </a:p>
          <a:p>
            <a:pPr marL="0" indent="0">
              <a:buNone/>
            </a:pPr>
            <a:endParaRPr lang="es-CO" sz="3200" dirty="0" smtClean="0"/>
          </a:p>
          <a:p>
            <a:r>
              <a:rPr lang="es-CO" sz="3200" dirty="0" smtClean="0"/>
              <a:t>ASESORÍA PARA EL BUEN ALMACENAMIENTO DE LOS PRODUCTOS.</a:t>
            </a:r>
          </a:p>
          <a:p>
            <a:endParaRPr lang="es-CO" dirty="0"/>
          </a:p>
        </p:txBody>
      </p:sp>
    </p:spTree>
    <p:extLst>
      <p:ext uri="{BB962C8B-B14F-4D97-AF65-F5344CB8AC3E}">
        <p14:creationId xmlns:p14="http://schemas.microsoft.com/office/powerpoint/2010/main" val="823801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t="-148"/>
          <a:stretch/>
        </p:blipFill>
        <p:spPr>
          <a:xfrm>
            <a:off x="0" y="0"/>
            <a:ext cx="9144000" cy="6858000"/>
          </a:xfrm>
          <a:prstGeom prst="flowChartProcess">
            <a:avLst/>
          </a:prstGeom>
        </p:spPr>
      </p:pic>
      <p:sp>
        <p:nvSpPr>
          <p:cNvPr id="2" name="1 CuadroTexto"/>
          <p:cNvSpPr txBox="1"/>
          <p:nvPr/>
        </p:nvSpPr>
        <p:spPr>
          <a:xfrm>
            <a:off x="-23021" y="2780928"/>
            <a:ext cx="3096344" cy="2585323"/>
          </a:xfrm>
          <a:prstGeom prst="rect">
            <a:avLst/>
          </a:prstGeom>
          <a:noFill/>
        </p:spPr>
        <p:txBody>
          <a:bodyPr wrap="square" rtlCol="0">
            <a:spAutoFit/>
          </a:bodyPr>
          <a:lstStyle/>
          <a:p>
            <a:r>
              <a:rPr lang="es-CO" dirty="0" smtClean="0">
                <a:solidFill>
                  <a:schemeClr val="tx2">
                    <a:lumMod val="40000"/>
                    <a:lumOff val="60000"/>
                  </a:schemeClr>
                </a:solidFill>
              </a:rPr>
              <a:t>CORTE EN GENERAL</a:t>
            </a:r>
          </a:p>
          <a:p>
            <a:r>
              <a:rPr lang="es-CO" dirty="0" smtClean="0">
                <a:solidFill>
                  <a:schemeClr val="tx2">
                    <a:lumMod val="40000"/>
                    <a:lumOff val="60000"/>
                  </a:schemeClr>
                </a:solidFill>
              </a:rPr>
              <a:t>CEPILADO-PLANCHADO</a:t>
            </a:r>
          </a:p>
          <a:p>
            <a:r>
              <a:rPr lang="es-CO" dirty="0" smtClean="0">
                <a:solidFill>
                  <a:schemeClr val="tx2">
                    <a:lumMod val="40000"/>
                    <a:lumOff val="60000"/>
                  </a:schemeClr>
                </a:solidFill>
              </a:rPr>
              <a:t>DISEÑO DE CEJAS</a:t>
            </a:r>
          </a:p>
          <a:p>
            <a:r>
              <a:rPr lang="es-CO" dirty="0" smtClean="0">
                <a:solidFill>
                  <a:schemeClr val="tx2">
                    <a:lumMod val="40000"/>
                    <a:lumOff val="60000"/>
                  </a:schemeClr>
                </a:solidFill>
              </a:rPr>
              <a:t>DISEÑO DE BARBA</a:t>
            </a:r>
          </a:p>
          <a:p>
            <a:r>
              <a:rPr lang="es-CO" dirty="0" smtClean="0">
                <a:solidFill>
                  <a:schemeClr val="tx2">
                    <a:lumMod val="40000"/>
                    <a:lumOff val="60000"/>
                  </a:schemeClr>
                </a:solidFill>
              </a:rPr>
              <a:t>MAQUILLAJE</a:t>
            </a:r>
          </a:p>
          <a:p>
            <a:r>
              <a:rPr lang="es-CO" dirty="0" smtClean="0">
                <a:solidFill>
                  <a:schemeClr val="tx2">
                    <a:lumMod val="40000"/>
                    <a:lumOff val="60000"/>
                  </a:schemeClr>
                </a:solidFill>
              </a:rPr>
              <a:t>LIMPIEZAS FACIALES</a:t>
            </a:r>
          </a:p>
          <a:p>
            <a:r>
              <a:rPr lang="es-CO" dirty="0" smtClean="0">
                <a:solidFill>
                  <a:schemeClr val="tx2">
                    <a:lumMod val="40000"/>
                    <a:lumOff val="60000"/>
                  </a:schemeClr>
                </a:solidFill>
              </a:rPr>
              <a:t>REPORALIZACIÓN</a:t>
            </a:r>
          </a:p>
          <a:p>
            <a:r>
              <a:rPr lang="es-CO" dirty="0" smtClean="0">
                <a:solidFill>
                  <a:schemeClr val="tx2">
                    <a:lumMod val="40000"/>
                    <a:lumOff val="60000"/>
                  </a:schemeClr>
                </a:solidFill>
              </a:rPr>
              <a:t>TRATAMIENTOS CAPILARES</a:t>
            </a:r>
            <a:endParaRPr lang="es-CO" dirty="0">
              <a:solidFill>
                <a:schemeClr val="tx2">
                  <a:lumMod val="40000"/>
                  <a:lumOff val="60000"/>
                </a:schemeClr>
              </a:solidFill>
            </a:endParaRPr>
          </a:p>
        </p:txBody>
      </p:sp>
    </p:spTree>
    <p:extLst>
      <p:ext uri="{BB962C8B-B14F-4D97-AF65-F5344CB8AC3E}">
        <p14:creationId xmlns:p14="http://schemas.microsoft.com/office/powerpoint/2010/main" val="1244220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76672"/>
            <a:ext cx="7125113" cy="924475"/>
          </a:xfrm>
        </p:spPr>
        <p:txBody>
          <a:bodyPr/>
          <a:lstStyle/>
          <a:p>
            <a:pPr algn="ctr"/>
            <a:r>
              <a:rPr lang="es-CO" sz="6000" dirty="0" smtClean="0">
                <a:latin typeface="Broadway" pitchFamily="82" charset="0"/>
              </a:rPr>
              <a:t>DOFA</a:t>
            </a:r>
            <a:endParaRPr lang="es-CO" sz="6000" dirty="0">
              <a:latin typeface="Broadway" pitchFamily="82" charset="0"/>
            </a:endParaRPr>
          </a:p>
        </p:txBody>
      </p:sp>
      <p:sp>
        <p:nvSpPr>
          <p:cNvPr id="3" name="2 Marcador de contenido"/>
          <p:cNvSpPr>
            <a:spLocks noGrp="1"/>
          </p:cNvSpPr>
          <p:nvPr>
            <p:ph idx="1"/>
          </p:nvPr>
        </p:nvSpPr>
        <p:spPr>
          <a:xfrm>
            <a:off x="467544" y="1556792"/>
            <a:ext cx="8280920" cy="4896544"/>
          </a:xfrm>
        </p:spPr>
        <p:txBody>
          <a:bodyPr>
            <a:normAutofit fontScale="77500" lnSpcReduction="20000"/>
          </a:bodyPr>
          <a:lstStyle/>
          <a:p>
            <a:pPr marL="0" indent="0">
              <a:buNone/>
            </a:pPr>
            <a:r>
              <a:rPr lang="es-CO" sz="3200" b="1" dirty="0"/>
              <a:t>DEBILIDADES</a:t>
            </a:r>
            <a:endParaRPr lang="es-CO" sz="3200" dirty="0"/>
          </a:p>
          <a:p>
            <a:pPr lvl="0"/>
            <a:r>
              <a:rPr lang="es-CO" sz="3200" dirty="0"/>
              <a:t>El dueño no tiene un  sueldo definido.</a:t>
            </a:r>
          </a:p>
          <a:p>
            <a:pPr lvl="0"/>
            <a:r>
              <a:rPr lang="es-CO" sz="3200" dirty="0"/>
              <a:t>La publicidad se encuentra deteriorada de manera que no resulta efectiva.</a:t>
            </a:r>
          </a:p>
          <a:p>
            <a:pPr lvl="0"/>
            <a:r>
              <a:rPr lang="es-CO" sz="3200" dirty="0"/>
              <a:t>Por ser un lugar donde la clientela abunda no hay suficientes muebles para que ellos esperen su turno.</a:t>
            </a:r>
          </a:p>
          <a:p>
            <a:pPr lvl="0"/>
            <a:r>
              <a:rPr lang="es-CO" sz="3200" dirty="0"/>
              <a:t>Una sola persona atiende el negocio (el dueño).</a:t>
            </a:r>
          </a:p>
          <a:p>
            <a:pPr lvl="0"/>
            <a:r>
              <a:rPr lang="es-CO" sz="3200" dirty="0"/>
              <a:t>No se tiene inventarios de ninguna clase.</a:t>
            </a:r>
          </a:p>
          <a:p>
            <a:pPr lvl="0"/>
            <a:r>
              <a:rPr lang="es-CO" sz="3200" dirty="0"/>
              <a:t>No cuenta con una misión y visión.</a:t>
            </a:r>
          </a:p>
          <a:p>
            <a:pPr lvl="0"/>
            <a:r>
              <a:rPr lang="es-CO" sz="3200" dirty="0"/>
              <a:t>Poco manejo en la parte financiera y contable de la empresa.</a:t>
            </a:r>
          </a:p>
          <a:p>
            <a:pPr marL="0" indent="0">
              <a:buNone/>
            </a:pPr>
            <a:endParaRPr lang="es-CO" dirty="0">
              <a:latin typeface="Broadway" pitchFamily="82" charset="0"/>
            </a:endParaRPr>
          </a:p>
        </p:txBody>
      </p:sp>
    </p:spTree>
    <p:extLst>
      <p:ext uri="{BB962C8B-B14F-4D97-AF65-F5344CB8AC3E}">
        <p14:creationId xmlns:p14="http://schemas.microsoft.com/office/powerpoint/2010/main" val="2094869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76672"/>
            <a:ext cx="7848872" cy="6192688"/>
          </a:xfrm>
        </p:spPr>
        <p:txBody>
          <a:bodyPr>
            <a:noAutofit/>
          </a:bodyPr>
          <a:lstStyle/>
          <a:p>
            <a:pPr marL="0" indent="0">
              <a:buNone/>
            </a:pPr>
            <a:r>
              <a:rPr lang="es-CO" sz="2400" b="1" dirty="0"/>
              <a:t>FORTALEZAS</a:t>
            </a:r>
            <a:endParaRPr lang="es-CO" sz="2400" dirty="0"/>
          </a:p>
          <a:p>
            <a:pPr lvl="0"/>
            <a:r>
              <a:rPr lang="es-CO" sz="2400" dirty="0"/>
              <a:t>Los precios de servicios son más económicos que los de la competencia.</a:t>
            </a:r>
          </a:p>
          <a:p>
            <a:pPr lvl="0"/>
            <a:r>
              <a:rPr lang="es-CO" sz="2400" dirty="0"/>
              <a:t>El dueño sigue especializándose.</a:t>
            </a:r>
          </a:p>
          <a:p>
            <a:pPr lvl="0"/>
            <a:r>
              <a:rPr lang="es-CO" sz="2400" dirty="0"/>
              <a:t>Según encuesta aplicada a 7 clientes, se determinó que el 100% califica a la peluquería Divos Divas de buena calidad.</a:t>
            </a:r>
          </a:p>
          <a:p>
            <a:pPr lvl="0"/>
            <a:r>
              <a:rPr lang="es-CO" sz="2400" dirty="0"/>
              <a:t>Se usan las medidas de precaución como lo es la limpieza de los objetos de trabajo.</a:t>
            </a:r>
          </a:p>
          <a:p>
            <a:pPr lvl="0"/>
            <a:r>
              <a:rPr lang="es-CO" sz="2400" dirty="0"/>
              <a:t>Se elaboran encuestas con el fin de evaluar la satisfacción y servicio al cliente de la empresa.</a:t>
            </a:r>
          </a:p>
          <a:p>
            <a:pPr marL="0" indent="0">
              <a:buNone/>
            </a:pPr>
            <a:endParaRPr lang="es-CO" sz="3600" dirty="0">
              <a:latin typeface="Broadway" pitchFamily="82" charset="0"/>
            </a:endParaRPr>
          </a:p>
        </p:txBody>
      </p:sp>
    </p:spTree>
    <p:extLst>
      <p:ext uri="{BB962C8B-B14F-4D97-AF65-F5344CB8AC3E}">
        <p14:creationId xmlns:p14="http://schemas.microsoft.com/office/powerpoint/2010/main" val="1796103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476672"/>
            <a:ext cx="7920879" cy="6048672"/>
          </a:xfrm>
        </p:spPr>
        <p:txBody>
          <a:bodyPr>
            <a:normAutofit/>
          </a:bodyPr>
          <a:lstStyle/>
          <a:p>
            <a:pPr marL="0" indent="0">
              <a:buNone/>
            </a:pPr>
            <a:r>
              <a:rPr lang="es-CO" sz="2400" b="1" dirty="0"/>
              <a:t>AMENAZAS</a:t>
            </a:r>
            <a:endParaRPr lang="es-CO" sz="2400" dirty="0"/>
          </a:p>
          <a:p>
            <a:pPr lvl="0"/>
            <a:r>
              <a:rPr lang="es-CO" sz="2400" dirty="0"/>
              <a:t>Publicidad de la tienda del frente opaca la de nuestra empresa.</a:t>
            </a:r>
          </a:p>
          <a:p>
            <a:pPr lvl="0"/>
            <a:r>
              <a:rPr lang="es-CO" sz="2400" dirty="0"/>
              <a:t>Competencia al frente del negocio.</a:t>
            </a:r>
          </a:p>
          <a:p>
            <a:r>
              <a:rPr lang="es-CO" sz="2400" dirty="0"/>
              <a:t> </a:t>
            </a:r>
          </a:p>
          <a:p>
            <a:pPr marL="0" indent="0">
              <a:buNone/>
            </a:pPr>
            <a:r>
              <a:rPr lang="es-CO" sz="2400" b="1" dirty="0"/>
              <a:t>OPORTUNIDADES</a:t>
            </a:r>
            <a:endParaRPr lang="es-CO" sz="2400" dirty="0"/>
          </a:p>
          <a:p>
            <a:pPr lvl="0"/>
            <a:r>
              <a:rPr lang="es-CO" sz="2400" dirty="0"/>
              <a:t>Cambio constante de los productos y servicios.</a:t>
            </a:r>
          </a:p>
          <a:p>
            <a:pPr lvl="0"/>
            <a:r>
              <a:rPr lang="es-CO" sz="2400" dirty="0"/>
              <a:t>Redes sociales ya que puede ofrecer los servicios.</a:t>
            </a:r>
          </a:p>
          <a:p>
            <a:pPr lvl="0"/>
            <a:r>
              <a:rPr lang="es-CO" sz="2400" dirty="0"/>
              <a:t>Posibilidad de buscar un local más amplio.</a:t>
            </a:r>
          </a:p>
          <a:p>
            <a:pPr lvl="0"/>
            <a:r>
              <a:rPr lang="es-CO" sz="2400" dirty="0"/>
              <a:t>Herramientas como Access, Excel, para la creación de inventarios.</a:t>
            </a:r>
          </a:p>
          <a:p>
            <a:pPr marL="0" indent="0">
              <a:buNone/>
            </a:pPr>
            <a:endParaRPr lang="es-CO" dirty="0"/>
          </a:p>
        </p:txBody>
      </p:sp>
    </p:spTree>
    <p:extLst>
      <p:ext uri="{BB962C8B-B14F-4D97-AF65-F5344CB8AC3E}">
        <p14:creationId xmlns:p14="http://schemas.microsoft.com/office/powerpoint/2010/main" val="1647874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052736"/>
            <a:ext cx="8229600" cy="1143000"/>
          </a:xfrm>
        </p:spPr>
        <p:txBody>
          <a:bodyPr>
            <a:normAutofit/>
          </a:bodyPr>
          <a:lstStyle/>
          <a:p>
            <a:r>
              <a:rPr lang="es-CO" sz="6000" dirty="0" smtClean="0">
                <a:latin typeface="Broadway" pitchFamily="82" charset="0"/>
              </a:rPr>
              <a:t>MISIÓN</a:t>
            </a:r>
            <a:endParaRPr lang="es-CO" sz="6000" dirty="0">
              <a:latin typeface="Broadway" pitchFamily="82" charset="0"/>
            </a:endParaRPr>
          </a:p>
        </p:txBody>
      </p:sp>
      <p:sp>
        <p:nvSpPr>
          <p:cNvPr id="3" name="2 Marcador de contenido"/>
          <p:cNvSpPr>
            <a:spLocks noGrp="1"/>
          </p:cNvSpPr>
          <p:nvPr>
            <p:ph idx="1"/>
          </p:nvPr>
        </p:nvSpPr>
        <p:spPr>
          <a:xfrm>
            <a:off x="457200" y="2204864"/>
            <a:ext cx="8229600" cy="4176464"/>
          </a:xfrm>
        </p:spPr>
        <p:txBody>
          <a:bodyPr>
            <a:noAutofit/>
          </a:bodyPr>
          <a:lstStyle/>
          <a:p>
            <a:pPr marL="0" indent="0">
              <a:buNone/>
            </a:pPr>
            <a:r>
              <a:rPr lang="es-CO" sz="2800" dirty="0"/>
              <a:t>Es la de proveer servicios de excelente calidad, contribuyendo a elevar su imagen, regidos por claros principios éticos y sociales, en resguardo de la responsabilidad que le compete frente a sus clientes, brindando soluciones integrales en servicios de peluquería, con excelencia y a un justo precio para una total satisfacción de los clientes.</a:t>
            </a:r>
          </a:p>
        </p:txBody>
      </p:sp>
    </p:spTree>
    <p:extLst>
      <p:ext uri="{BB962C8B-B14F-4D97-AF65-F5344CB8AC3E}">
        <p14:creationId xmlns:p14="http://schemas.microsoft.com/office/powerpoint/2010/main" val="3205432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143000"/>
          </a:xfrm>
        </p:spPr>
        <p:txBody>
          <a:bodyPr>
            <a:normAutofit/>
          </a:bodyPr>
          <a:lstStyle/>
          <a:p>
            <a:r>
              <a:rPr lang="es-CO" sz="6000" dirty="0" smtClean="0">
                <a:latin typeface="Broadway" pitchFamily="82" charset="0"/>
              </a:rPr>
              <a:t>VISIÓN</a:t>
            </a:r>
            <a:endParaRPr lang="es-CO" sz="6000" dirty="0">
              <a:latin typeface="Broadway" pitchFamily="82" charset="0"/>
            </a:endParaRPr>
          </a:p>
        </p:txBody>
      </p:sp>
      <p:sp>
        <p:nvSpPr>
          <p:cNvPr id="3" name="2 Marcador de contenido"/>
          <p:cNvSpPr>
            <a:spLocks noGrp="1"/>
          </p:cNvSpPr>
          <p:nvPr>
            <p:ph idx="1"/>
          </p:nvPr>
        </p:nvSpPr>
        <p:spPr>
          <a:xfrm>
            <a:off x="457200" y="2204864"/>
            <a:ext cx="8229600" cy="4176464"/>
          </a:xfrm>
        </p:spPr>
        <p:txBody>
          <a:bodyPr>
            <a:noAutofit/>
          </a:bodyPr>
          <a:lstStyle/>
          <a:p>
            <a:pPr marL="0" indent="0">
              <a:buNone/>
            </a:pPr>
            <a:r>
              <a:rPr lang="es-CO" sz="2800" dirty="0"/>
              <a:t>Aspiramos convertirnos en la empresa líder en la prestación de servicios de peluquería y barbería, suministrando productos de calidad en el área de la belleza integral, dirigirnos a nivel corporativo en general del sector servicios, contando con toda una diversificada gama de servicios de gestión orientados al mercado de nuestro país y ser reconocidos por la seriedad y excelencia de nuestro trabajo.</a:t>
            </a:r>
          </a:p>
          <a:p>
            <a:pPr marL="0" indent="0">
              <a:buNone/>
            </a:pPr>
            <a:endParaRPr lang="es-CO" sz="3200" dirty="0"/>
          </a:p>
        </p:txBody>
      </p:sp>
    </p:spTree>
    <p:extLst>
      <p:ext uri="{BB962C8B-B14F-4D97-AF65-F5344CB8AC3E}">
        <p14:creationId xmlns:p14="http://schemas.microsoft.com/office/powerpoint/2010/main" val="3098465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ANTES                       DESPUÉS</a:t>
            </a:r>
            <a:endParaRPr lang="es-CO" dirty="0"/>
          </a:p>
        </p:txBody>
      </p:sp>
      <p:pic>
        <p:nvPicPr>
          <p:cNvPr id="1026" name="Picture 2" descr="K:\TAREAS DEL COLEGIO\FOTOS NEGOCIO\DSC033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74628"/>
            <a:ext cx="4499992" cy="52833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K:\TAREAS DEL COLEGIO\FOTOS NEGOCIO\DSC034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74" t="2170" r="52326" b="20000"/>
          <a:stretch/>
        </p:blipFill>
        <p:spPr bwMode="auto">
          <a:xfrm>
            <a:off x="4932040" y="1574628"/>
            <a:ext cx="4211960" cy="5337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92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3" name="2 CuadroTexto"/>
          <p:cNvSpPr txBox="1"/>
          <p:nvPr/>
        </p:nvSpPr>
        <p:spPr>
          <a:xfrm>
            <a:off x="0" y="5270992"/>
            <a:ext cx="8208912" cy="1569660"/>
          </a:xfrm>
          <a:prstGeom prst="rect">
            <a:avLst/>
          </a:prstGeom>
          <a:noFill/>
        </p:spPr>
        <p:txBody>
          <a:bodyPr wrap="square" rtlCol="0">
            <a:spAutoFit/>
          </a:bodyPr>
          <a:lstStyle/>
          <a:p>
            <a:r>
              <a:rPr lang="es-CO" sz="6600" dirty="0" smtClean="0">
                <a:solidFill>
                  <a:srgbClr val="7030A0"/>
                </a:solidFill>
                <a:latin typeface="Broadway" pitchFamily="82" charset="0"/>
                <a:ea typeface="+mj-ea"/>
                <a:cs typeface="+mj-cs"/>
              </a:rPr>
              <a:t>PELUQUERÍA</a:t>
            </a:r>
            <a:r>
              <a:rPr lang="es-CO" sz="4800" dirty="0" smtClean="0">
                <a:solidFill>
                  <a:srgbClr val="7030A0"/>
                </a:solidFill>
                <a:latin typeface="Broadway" pitchFamily="82" charset="0"/>
                <a:ea typeface="+mj-ea"/>
                <a:cs typeface="+mj-cs"/>
              </a:rPr>
              <a:t>  </a:t>
            </a:r>
            <a:r>
              <a:rPr lang="es-CO" sz="9600" dirty="0">
                <a:solidFill>
                  <a:srgbClr val="7030A0"/>
                </a:solidFill>
                <a:latin typeface="Broadway" pitchFamily="82" charset="0"/>
                <a:ea typeface="+mj-ea"/>
                <a:cs typeface="+mj-cs"/>
              </a:rPr>
              <a:t>D</a:t>
            </a:r>
            <a:r>
              <a:rPr lang="es-CO" sz="2200" dirty="0">
                <a:solidFill>
                  <a:srgbClr val="7030A0"/>
                </a:solidFill>
                <a:latin typeface="Broadway" pitchFamily="82" charset="0"/>
                <a:ea typeface="+mj-ea"/>
                <a:cs typeface="+mj-cs"/>
              </a:rPr>
              <a:t>IVOS</a:t>
            </a:r>
            <a:endParaRPr lang="es-CO" dirty="0">
              <a:solidFill>
                <a:srgbClr val="7030A0"/>
              </a:solidFill>
            </a:endParaRPr>
          </a:p>
        </p:txBody>
      </p:sp>
      <p:sp>
        <p:nvSpPr>
          <p:cNvPr id="5" name="4 CuadroTexto"/>
          <p:cNvSpPr txBox="1"/>
          <p:nvPr/>
        </p:nvSpPr>
        <p:spPr>
          <a:xfrm>
            <a:off x="4691817" y="5655712"/>
            <a:ext cx="864096" cy="400110"/>
          </a:xfrm>
          <a:prstGeom prst="rect">
            <a:avLst/>
          </a:prstGeom>
          <a:noFill/>
        </p:spPr>
        <p:txBody>
          <a:bodyPr wrap="square" rtlCol="0">
            <a:spAutoFit/>
          </a:bodyPr>
          <a:lstStyle/>
          <a:p>
            <a:pPr lvl="0"/>
            <a:r>
              <a:rPr lang="es-CO" sz="2000" dirty="0">
                <a:solidFill>
                  <a:srgbClr val="7030A0"/>
                </a:solidFill>
                <a:latin typeface="Broadway" pitchFamily="82" charset="0"/>
              </a:rPr>
              <a:t>IVAS</a:t>
            </a:r>
          </a:p>
        </p:txBody>
      </p:sp>
    </p:spTree>
    <p:extLst>
      <p:ext uri="{BB962C8B-B14F-4D97-AF65-F5344CB8AC3E}">
        <p14:creationId xmlns:p14="http://schemas.microsoft.com/office/powerpoint/2010/main" val="1727242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2" y="675724"/>
            <a:ext cx="7125113" cy="5273556"/>
          </a:xfrm>
        </p:spPr>
        <p:txBody>
          <a:bodyPr/>
          <a:lstStyle/>
          <a:p>
            <a:pPr algn="ctr"/>
            <a:r>
              <a:rPr lang="es-CO" sz="7200" dirty="0">
                <a:solidFill>
                  <a:prstClr val="white"/>
                </a:solidFill>
                <a:latin typeface="Broadway" pitchFamily="82" charset="0"/>
              </a:rPr>
              <a:t>NIVEL INTELECTUAL</a:t>
            </a:r>
            <a:endParaRPr lang="es-CO" sz="7200" dirty="0"/>
          </a:p>
        </p:txBody>
      </p:sp>
    </p:spTree>
    <p:extLst>
      <p:ext uri="{BB962C8B-B14F-4D97-AF65-F5344CB8AC3E}">
        <p14:creationId xmlns:p14="http://schemas.microsoft.com/office/powerpoint/2010/main" val="1511268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04664"/>
            <a:ext cx="8136904" cy="6264696"/>
          </a:xfrm>
        </p:spPr>
        <p:txBody>
          <a:bodyPr>
            <a:normAutofit/>
          </a:bodyPr>
          <a:lstStyle/>
          <a:p>
            <a:pPr marL="0" indent="0" algn="ctr">
              <a:buNone/>
            </a:pPr>
            <a:r>
              <a:rPr lang="es-CO" sz="3200" b="1" dirty="0" smtClean="0"/>
              <a:t>RELACIONES INTERPERSONALES</a:t>
            </a:r>
          </a:p>
          <a:p>
            <a:pPr marL="0" indent="0" algn="ctr">
              <a:buNone/>
            </a:pPr>
            <a:endParaRPr lang="es-CO" sz="3200" dirty="0" smtClean="0"/>
          </a:p>
          <a:p>
            <a:pPr marL="0" indent="0">
              <a:buNone/>
            </a:pPr>
            <a:r>
              <a:rPr lang="es-CO" sz="3200" dirty="0" smtClean="0"/>
              <a:t>Establece buenas relaciones con sus clientes.</a:t>
            </a:r>
          </a:p>
          <a:p>
            <a:pPr marL="0" indent="0">
              <a:buNone/>
            </a:pPr>
            <a:r>
              <a:rPr lang="es-CO" sz="3200" b="1" dirty="0" smtClean="0"/>
              <a:t>Ejemplo:</a:t>
            </a:r>
            <a:r>
              <a:rPr lang="es-CO" sz="3200" dirty="0" smtClean="0"/>
              <a:t> El cliente ingresa al negocio y el profesional lo saluda muy cordialmente, lo invita a sentarse y le ofrece el producto o servicio que este a su preferencia como puede ser la compra de una tintura.</a:t>
            </a:r>
          </a:p>
          <a:p>
            <a:pPr marL="0" indent="0">
              <a:buNone/>
            </a:pPr>
            <a:endParaRPr lang="es-CO" sz="2400" dirty="0" smtClean="0"/>
          </a:p>
        </p:txBody>
      </p:sp>
    </p:spTree>
    <p:extLst>
      <p:ext uri="{BB962C8B-B14F-4D97-AF65-F5344CB8AC3E}">
        <p14:creationId xmlns:p14="http://schemas.microsoft.com/office/powerpoint/2010/main" val="3319519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76672"/>
            <a:ext cx="7920880" cy="5976663"/>
          </a:xfrm>
        </p:spPr>
        <p:txBody>
          <a:bodyPr>
            <a:noAutofit/>
          </a:bodyPr>
          <a:lstStyle/>
          <a:p>
            <a:pPr marL="0" lvl="0" indent="0" algn="ctr">
              <a:buClr>
                <a:srgbClr val="FF9000"/>
              </a:buClr>
              <a:buNone/>
            </a:pPr>
            <a:r>
              <a:rPr lang="es-CO" sz="2800" b="1" dirty="0">
                <a:solidFill>
                  <a:prstClr val="white"/>
                </a:solidFill>
              </a:rPr>
              <a:t>ALTERIDAD</a:t>
            </a:r>
          </a:p>
          <a:p>
            <a:pPr marL="0" lvl="0" indent="0">
              <a:buClr>
                <a:srgbClr val="FF9000"/>
              </a:buClr>
              <a:buNone/>
            </a:pPr>
            <a:r>
              <a:rPr lang="es-CO" sz="2800" dirty="0">
                <a:solidFill>
                  <a:prstClr val="white"/>
                </a:solidFill>
              </a:rPr>
              <a:t>El dueño tiene en cuenta el punto de vista de cada uno de sus clientes, de acuerdo a sus intereses.</a:t>
            </a:r>
          </a:p>
          <a:p>
            <a:pPr marL="0" indent="0">
              <a:buNone/>
            </a:pPr>
            <a:r>
              <a:rPr lang="es-CO" sz="2800" b="1" dirty="0" smtClean="0"/>
              <a:t>Ejemplo: </a:t>
            </a:r>
            <a:r>
              <a:rPr lang="es-CO" sz="2800" dirty="0" smtClean="0"/>
              <a:t>El profesional se encuentra realizando con sus auxiliares una nueva publicidad para el negocio en el cual pregunta: ¿Será que lo ponemos en la puerta o en el ventanal grande? Entonces se pone en el lugar de sus clientes y decide ponerlo en el ventanal; observando  que de esa manera más personas se enteraran de su negocio ya que es más visible.</a:t>
            </a:r>
            <a:endParaRPr lang="es-CO" sz="2800" dirty="0"/>
          </a:p>
        </p:txBody>
      </p:sp>
    </p:spTree>
    <p:extLst>
      <p:ext uri="{BB962C8B-B14F-4D97-AF65-F5344CB8AC3E}">
        <p14:creationId xmlns:p14="http://schemas.microsoft.com/office/powerpoint/2010/main" val="1791297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048672"/>
          </a:xfrm>
        </p:spPr>
        <p:txBody>
          <a:bodyPr>
            <a:normAutofit/>
          </a:bodyPr>
          <a:lstStyle/>
          <a:p>
            <a:pPr marL="0" indent="0" algn="ctr">
              <a:buNone/>
            </a:pPr>
            <a:r>
              <a:rPr lang="es-CO" sz="3200" b="1" dirty="0"/>
              <a:t>DIGNIDAD </a:t>
            </a:r>
            <a:r>
              <a:rPr lang="es-CO" sz="3200" b="1" dirty="0" smtClean="0"/>
              <a:t>HUMANA</a:t>
            </a:r>
            <a:endParaRPr lang="es-CO" sz="3200" b="1" dirty="0"/>
          </a:p>
          <a:p>
            <a:pPr marL="0" indent="0">
              <a:buNone/>
            </a:pPr>
            <a:endParaRPr lang="es-CO" sz="3200" dirty="0"/>
          </a:p>
          <a:p>
            <a:pPr marL="0" indent="0">
              <a:buNone/>
            </a:pPr>
            <a:r>
              <a:rPr lang="es-CO" sz="3200" dirty="0" smtClean="0"/>
              <a:t>En este negocio los clientes siempre se han dirigido hacia el profesional con adecuado vocabulario, respeto, y tolerancia; considerándolo con una buena reputación debido  a su seguridad y entrega, demostrando que su sexo no hace su profesionalismo.</a:t>
            </a:r>
          </a:p>
          <a:p>
            <a:pPr marL="0" indent="0">
              <a:buNone/>
            </a:pPr>
            <a:endParaRPr lang="es-CO" dirty="0"/>
          </a:p>
          <a:p>
            <a:pPr marL="0" indent="0">
              <a:buNone/>
            </a:pPr>
            <a:endParaRPr lang="es-CO" dirty="0"/>
          </a:p>
        </p:txBody>
      </p:sp>
    </p:spTree>
    <p:extLst>
      <p:ext uri="{BB962C8B-B14F-4D97-AF65-F5344CB8AC3E}">
        <p14:creationId xmlns:p14="http://schemas.microsoft.com/office/powerpoint/2010/main" val="2408776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332656"/>
            <a:ext cx="8280920" cy="6120679"/>
          </a:xfrm>
        </p:spPr>
        <p:txBody>
          <a:bodyPr>
            <a:normAutofit/>
          </a:bodyPr>
          <a:lstStyle/>
          <a:p>
            <a:pPr marL="0" lvl="0" indent="0" algn="ctr">
              <a:buClr>
                <a:srgbClr val="FF9000"/>
              </a:buClr>
              <a:buNone/>
            </a:pPr>
            <a:r>
              <a:rPr lang="es-CO" sz="2800" b="1" dirty="0">
                <a:solidFill>
                  <a:prstClr val="white"/>
                </a:solidFill>
              </a:rPr>
              <a:t>DERECHOS </a:t>
            </a:r>
            <a:r>
              <a:rPr lang="es-CO" sz="2800" b="1" dirty="0" smtClean="0">
                <a:solidFill>
                  <a:prstClr val="white"/>
                </a:solidFill>
              </a:rPr>
              <a:t>HUMANOS</a:t>
            </a:r>
          </a:p>
          <a:p>
            <a:pPr marL="0" lvl="0" indent="0" algn="ctr">
              <a:buClr>
                <a:srgbClr val="FF9000"/>
              </a:buClr>
              <a:buNone/>
            </a:pPr>
            <a:endParaRPr lang="es-CO" sz="2800" dirty="0">
              <a:solidFill>
                <a:prstClr val="white"/>
              </a:solidFill>
            </a:endParaRPr>
          </a:p>
          <a:p>
            <a:pPr marL="0" lvl="0" indent="0">
              <a:buClr>
                <a:srgbClr val="FF9000"/>
              </a:buClr>
              <a:buNone/>
            </a:pPr>
            <a:r>
              <a:rPr lang="es-CO" sz="3200" dirty="0">
                <a:solidFill>
                  <a:prstClr val="white"/>
                </a:solidFill>
              </a:rPr>
              <a:t>•En la peluquería Divos Divas se atiende a todo género masculino y femenino incluyendo la comunidad LGTB; cualquier tipo de raza afrocolombiana, mestizos, </a:t>
            </a:r>
            <a:r>
              <a:rPr lang="es-CO" sz="3200" dirty="0" smtClean="0">
                <a:solidFill>
                  <a:prstClr val="white"/>
                </a:solidFill>
              </a:rPr>
              <a:t>mulatos, etc.</a:t>
            </a:r>
            <a:endParaRPr lang="es-CO" sz="3200" dirty="0">
              <a:solidFill>
                <a:prstClr val="white"/>
              </a:solidFill>
            </a:endParaRPr>
          </a:p>
          <a:p>
            <a:pPr marL="0" lvl="0" indent="0">
              <a:buClr>
                <a:srgbClr val="FF9000"/>
              </a:buClr>
              <a:buNone/>
            </a:pPr>
            <a:r>
              <a:rPr lang="es-CO" sz="3200" dirty="0">
                <a:solidFill>
                  <a:prstClr val="white"/>
                </a:solidFill>
              </a:rPr>
              <a:t>•Valor igual en precios para los servicios que se ofrecen a todos sin importar estrato social.</a:t>
            </a:r>
          </a:p>
          <a:p>
            <a:pPr marL="0" indent="0">
              <a:buNone/>
            </a:pPr>
            <a:endParaRPr lang="es-CO" dirty="0"/>
          </a:p>
        </p:txBody>
      </p:sp>
    </p:spTree>
    <p:extLst>
      <p:ext uri="{BB962C8B-B14F-4D97-AF65-F5344CB8AC3E}">
        <p14:creationId xmlns:p14="http://schemas.microsoft.com/office/powerpoint/2010/main" val="2830550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45056"/>
            <a:ext cx="8291264" cy="6480720"/>
          </a:xfrm>
        </p:spPr>
        <p:txBody>
          <a:bodyPr>
            <a:normAutofit/>
          </a:bodyPr>
          <a:lstStyle/>
          <a:p>
            <a:pPr marL="0" indent="0">
              <a:buNone/>
            </a:pPr>
            <a:r>
              <a:rPr lang="es-CO" sz="2800" dirty="0" smtClean="0"/>
              <a:t>•No </a:t>
            </a:r>
            <a:r>
              <a:rPr lang="es-CO" sz="2800" dirty="0"/>
              <a:t>se imponen estilos ni personalidad, el cliente es </a:t>
            </a:r>
            <a:r>
              <a:rPr lang="es-CO" sz="2800" dirty="0" smtClean="0"/>
              <a:t>quién decide </a:t>
            </a:r>
            <a:r>
              <a:rPr lang="es-CO" sz="2800" dirty="0"/>
              <a:t>por derecho propio lo que desee</a:t>
            </a:r>
            <a:r>
              <a:rPr lang="es-CO" sz="2800" dirty="0" smtClean="0"/>
              <a:t>.</a:t>
            </a:r>
          </a:p>
          <a:p>
            <a:pPr marL="0" indent="0">
              <a:buNone/>
            </a:pPr>
            <a:endParaRPr lang="es-CO" sz="2800" dirty="0"/>
          </a:p>
          <a:p>
            <a:pPr marL="0" indent="0">
              <a:buNone/>
            </a:pPr>
            <a:r>
              <a:rPr lang="es-CO" sz="2800" dirty="0" smtClean="0"/>
              <a:t>•Si </a:t>
            </a:r>
            <a:r>
              <a:rPr lang="es-CO" sz="2800" dirty="0"/>
              <a:t>el usuario no queda satisfecho con el servicio, look o estilo que pidió está en todo su derecho de no cancelar ningún dinero</a:t>
            </a:r>
            <a:r>
              <a:rPr lang="es-CO" sz="2800" dirty="0" smtClean="0"/>
              <a:t>.</a:t>
            </a:r>
          </a:p>
          <a:p>
            <a:pPr marL="0" indent="0">
              <a:buNone/>
            </a:pPr>
            <a:endParaRPr lang="es-CO" sz="2800" dirty="0"/>
          </a:p>
          <a:p>
            <a:pPr marL="0" indent="0">
              <a:buNone/>
            </a:pPr>
            <a:r>
              <a:rPr lang="es-CO" sz="2800" dirty="0" smtClean="0"/>
              <a:t>•Los </a:t>
            </a:r>
            <a:r>
              <a:rPr lang="es-CO" sz="2800" dirty="0"/>
              <a:t>usuarios tienen como garantía que sí durante los 3 días luego de su corte o servicio dado notan algo que no les guste pueden regresar al negocio y reparar el disgusto.</a:t>
            </a:r>
          </a:p>
          <a:p>
            <a:pPr marL="0" indent="0">
              <a:buNone/>
            </a:pPr>
            <a:endParaRPr lang="es-CO" dirty="0"/>
          </a:p>
        </p:txBody>
      </p:sp>
    </p:spTree>
    <p:extLst>
      <p:ext uri="{BB962C8B-B14F-4D97-AF65-F5344CB8AC3E}">
        <p14:creationId xmlns:p14="http://schemas.microsoft.com/office/powerpoint/2010/main" val="3042311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192688"/>
          </a:xfrm>
        </p:spPr>
        <p:txBody>
          <a:bodyPr/>
          <a:lstStyle/>
          <a:p>
            <a:pPr marL="0" indent="0" algn="ctr">
              <a:buNone/>
            </a:pPr>
            <a:r>
              <a:rPr lang="es-CO" sz="2800" b="1" dirty="0"/>
              <a:t>NORMAS DE </a:t>
            </a:r>
            <a:r>
              <a:rPr lang="es-CO" sz="2800" b="1" dirty="0" smtClean="0"/>
              <a:t>CONVIVENCIA</a:t>
            </a:r>
          </a:p>
          <a:p>
            <a:pPr marL="0" indent="0" algn="ctr">
              <a:buNone/>
            </a:pPr>
            <a:endParaRPr lang="es-CO" sz="2800" dirty="0"/>
          </a:p>
          <a:p>
            <a:pPr marL="0" indent="0">
              <a:buNone/>
            </a:pPr>
            <a:r>
              <a:rPr lang="es-CO" sz="2800" dirty="0" smtClean="0"/>
              <a:t>•Antes </a:t>
            </a:r>
            <a:r>
              <a:rPr lang="es-CO" sz="2800" dirty="0"/>
              <a:t>de ser atendido pedir turno el cuál se respetará.</a:t>
            </a:r>
          </a:p>
          <a:p>
            <a:pPr marL="0" indent="0">
              <a:buNone/>
            </a:pPr>
            <a:r>
              <a:rPr lang="es-CO" sz="2800" dirty="0" smtClean="0"/>
              <a:t>•No </a:t>
            </a:r>
            <a:r>
              <a:rPr lang="es-CO" sz="2800" dirty="0"/>
              <a:t>ingerir alimentos dentro del negocio.</a:t>
            </a:r>
          </a:p>
          <a:p>
            <a:pPr marL="0" indent="0">
              <a:buNone/>
            </a:pPr>
            <a:r>
              <a:rPr lang="es-CO" sz="2800" dirty="0" smtClean="0"/>
              <a:t>•No </a:t>
            </a:r>
            <a:r>
              <a:rPr lang="es-CO" sz="2800" dirty="0"/>
              <a:t>ingresar con más de 2 acompañantes.</a:t>
            </a:r>
          </a:p>
          <a:p>
            <a:pPr marL="0" indent="0">
              <a:buNone/>
            </a:pPr>
            <a:r>
              <a:rPr lang="es-CO" sz="2800" dirty="0" smtClean="0"/>
              <a:t>•Se </a:t>
            </a:r>
            <a:r>
              <a:rPr lang="es-CO" sz="2800" dirty="0"/>
              <a:t>debe manejar vocabulario adecuado y modesto.</a:t>
            </a:r>
          </a:p>
          <a:p>
            <a:pPr marL="0" indent="0">
              <a:buNone/>
            </a:pPr>
            <a:r>
              <a:rPr lang="es-CO" sz="2800" dirty="0" smtClean="0"/>
              <a:t>•El </a:t>
            </a:r>
            <a:r>
              <a:rPr lang="es-CO" sz="2800" dirty="0"/>
              <a:t>horario de atención es de 9:00am a 10:00pm con intervalo de 1:00pm a 2:00pm en el que no se atiende.</a:t>
            </a:r>
          </a:p>
          <a:p>
            <a:pPr marL="0" indent="0">
              <a:buNone/>
            </a:pPr>
            <a:endParaRPr lang="es-CO" dirty="0"/>
          </a:p>
        </p:txBody>
      </p:sp>
    </p:spTree>
    <p:extLst>
      <p:ext uri="{BB962C8B-B14F-4D97-AF65-F5344CB8AC3E}">
        <p14:creationId xmlns:p14="http://schemas.microsoft.com/office/powerpoint/2010/main" val="965810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192688"/>
          </a:xfrm>
        </p:spPr>
        <p:txBody>
          <a:bodyPr>
            <a:normAutofit fontScale="92500" lnSpcReduction="10000"/>
          </a:bodyPr>
          <a:lstStyle/>
          <a:p>
            <a:pPr marL="0" indent="0" algn="ctr">
              <a:buNone/>
            </a:pPr>
            <a:r>
              <a:rPr lang="es-CO" sz="2400" b="1" dirty="0"/>
              <a:t>PRINCIPIOS Y VALORES </a:t>
            </a:r>
            <a:r>
              <a:rPr lang="es-CO" sz="2400" b="1" dirty="0" smtClean="0"/>
              <a:t>ÉTICOS</a:t>
            </a:r>
          </a:p>
          <a:p>
            <a:pPr marL="0" indent="0" algn="ctr">
              <a:buNone/>
            </a:pPr>
            <a:endParaRPr lang="es-CO" sz="2400" dirty="0"/>
          </a:p>
          <a:p>
            <a:pPr marL="0" indent="0">
              <a:buNone/>
            </a:pPr>
            <a:r>
              <a:rPr lang="es-CO" sz="2400" dirty="0" smtClean="0"/>
              <a:t>•El </a:t>
            </a:r>
            <a:r>
              <a:rPr lang="es-CO" sz="2400" dirty="0"/>
              <a:t>estilista y manicurista de la peluquería Divos Divas adquiere una formación profesional por lo cual respetan una ética y la incrementan cada día</a:t>
            </a:r>
            <a:r>
              <a:rPr lang="es-CO" sz="2400" dirty="0" smtClean="0"/>
              <a:t>.</a:t>
            </a:r>
          </a:p>
          <a:p>
            <a:pPr marL="0" indent="0">
              <a:buNone/>
            </a:pPr>
            <a:endParaRPr lang="es-CO" sz="2400" dirty="0"/>
          </a:p>
          <a:p>
            <a:pPr marL="0" indent="0">
              <a:buNone/>
            </a:pPr>
            <a:r>
              <a:rPr lang="es-CO" sz="2400" dirty="0" smtClean="0"/>
              <a:t>•No </a:t>
            </a:r>
            <a:r>
              <a:rPr lang="es-CO" sz="2400" dirty="0"/>
              <a:t>se realiza ningún proceso ni veredicto de un determinado químico sin antes realizar su respectiva prueba</a:t>
            </a:r>
            <a:r>
              <a:rPr lang="es-CO" sz="2400" dirty="0" smtClean="0"/>
              <a:t>.</a:t>
            </a:r>
          </a:p>
          <a:p>
            <a:pPr marL="0" indent="0">
              <a:buNone/>
            </a:pPr>
            <a:endParaRPr lang="es-CO" sz="2400" dirty="0"/>
          </a:p>
          <a:p>
            <a:pPr marL="0" indent="0">
              <a:buNone/>
            </a:pPr>
            <a:r>
              <a:rPr lang="es-CO" sz="2400" dirty="0" smtClean="0"/>
              <a:t>•Todo </a:t>
            </a:r>
            <a:r>
              <a:rPr lang="es-CO" sz="2400" dirty="0"/>
              <a:t>lo que se habla, escucha dentro del establecimiento queda en el lugar</a:t>
            </a:r>
            <a:r>
              <a:rPr lang="es-CO" sz="2400" dirty="0" smtClean="0"/>
              <a:t>.</a:t>
            </a:r>
          </a:p>
          <a:p>
            <a:pPr marL="0" indent="0">
              <a:buNone/>
            </a:pPr>
            <a:endParaRPr lang="es-CO" sz="2400" dirty="0"/>
          </a:p>
          <a:p>
            <a:pPr marL="0" indent="0">
              <a:buNone/>
            </a:pPr>
            <a:r>
              <a:rPr lang="es-CO" sz="2400" dirty="0" smtClean="0"/>
              <a:t>•Se </a:t>
            </a:r>
            <a:r>
              <a:rPr lang="es-CO" sz="2400" dirty="0"/>
              <a:t>maneja las normas de bioseguridad con todo su rigor.</a:t>
            </a:r>
          </a:p>
          <a:p>
            <a:pPr marL="0" indent="0">
              <a:buNone/>
            </a:pPr>
            <a:endParaRPr lang="es-CO" dirty="0"/>
          </a:p>
        </p:txBody>
      </p:sp>
    </p:spTree>
    <p:extLst>
      <p:ext uri="{BB962C8B-B14F-4D97-AF65-F5344CB8AC3E}">
        <p14:creationId xmlns:p14="http://schemas.microsoft.com/office/powerpoint/2010/main" val="3038271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264696"/>
          </a:xfrm>
        </p:spPr>
        <p:txBody>
          <a:bodyPr>
            <a:normAutofit lnSpcReduction="10000"/>
          </a:bodyPr>
          <a:lstStyle/>
          <a:p>
            <a:pPr marL="0" indent="0" algn="ctr">
              <a:buNone/>
            </a:pPr>
            <a:r>
              <a:rPr lang="es-CO" sz="2800" b="1" dirty="0"/>
              <a:t>APOYO DE LA </a:t>
            </a:r>
            <a:r>
              <a:rPr lang="es-CO" sz="2800" b="1" dirty="0" smtClean="0"/>
              <a:t>CONSTITUCIÓN</a:t>
            </a:r>
          </a:p>
          <a:p>
            <a:pPr marL="0" indent="0" algn="ctr">
              <a:buNone/>
            </a:pPr>
            <a:endParaRPr lang="es-CO" sz="2800" dirty="0"/>
          </a:p>
          <a:p>
            <a:pPr marL="0" indent="0">
              <a:buNone/>
            </a:pPr>
            <a:r>
              <a:rPr lang="es-CO" sz="2800" dirty="0" smtClean="0"/>
              <a:t>•Libertad </a:t>
            </a:r>
            <a:r>
              <a:rPr lang="es-CO" sz="2800" dirty="0"/>
              <a:t>económica ya que se considera la empresa como la base para el desarrollo</a:t>
            </a:r>
            <a:r>
              <a:rPr lang="es-CO" sz="2800" dirty="0" smtClean="0"/>
              <a:t>.</a:t>
            </a:r>
          </a:p>
          <a:p>
            <a:pPr marL="0" indent="0">
              <a:buNone/>
            </a:pPr>
            <a:endParaRPr lang="es-CO" sz="2800" dirty="0"/>
          </a:p>
          <a:p>
            <a:pPr marL="0" indent="0">
              <a:buNone/>
            </a:pPr>
            <a:r>
              <a:rPr lang="es-CO" sz="2800" dirty="0" smtClean="0"/>
              <a:t>•Derecho </a:t>
            </a:r>
            <a:r>
              <a:rPr lang="es-CO" sz="2800" dirty="0"/>
              <a:t>de propiedad, consagrando la propiedad privada como derecho de los colombianos, sujeto al interés público o social, y dándole importancia a las formas de propiedad asociativa y solidaria</a:t>
            </a:r>
            <a:r>
              <a:rPr lang="es-CO" sz="2800" dirty="0" smtClean="0"/>
              <a:t>.</a:t>
            </a:r>
          </a:p>
          <a:p>
            <a:pPr marL="0" indent="0">
              <a:buNone/>
            </a:pPr>
            <a:endParaRPr lang="es-CO" sz="2800" dirty="0"/>
          </a:p>
          <a:p>
            <a:pPr marL="0" indent="0">
              <a:buNone/>
            </a:pPr>
            <a:r>
              <a:rPr lang="es-CO" sz="2800" dirty="0" smtClean="0"/>
              <a:t>•Derecho </a:t>
            </a:r>
            <a:r>
              <a:rPr lang="es-CO" sz="2800" dirty="0"/>
              <a:t>de ejercer la profesión en la que se ha estado capacitando.</a:t>
            </a:r>
          </a:p>
          <a:p>
            <a:pPr marL="0" indent="0">
              <a:buNone/>
            </a:pPr>
            <a:endParaRPr lang="es-CO" dirty="0"/>
          </a:p>
        </p:txBody>
      </p:sp>
    </p:spTree>
    <p:extLst>
      <p:ext uri="{BB962C8B-B14F-4D97-AF65-F5344CB8AC3E}">
        <p14:creationId xmlns:p14="http://schemas.microsoft.com/office/powerpoint/2010/main" val="2836396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192688"/>
          </a:xfrm>
        </p:spPr>
        <p:txBody>
          <a:bodyPr>
            <a:normAutofit lnSpcReduction="10000"/>
          </a:bodyPr>
          <a:lstStyle/>
          <a:p>
            <a:pPr marL="0" indent="0" algn="ctr">
              <a:buNone/>
            </a:pPr>
            <a:r>
              <a:rPr lang="es-CO" sz="2800" b="1" dirty="0" smtClean="0"/>
              <a:t>CRITICIDAD</a:t>
            </a:r>
          </a:p>
          <a:p>
            <a:pPr marL="0" indent="0" algn="ctr">
              <a:buNone/>
            </a:pPr>
            <a:endParaRPr lang="es-CO" sz="2800" b="1" dirty="0"/>
          </a:p>
          <a:p>
            <a:pPr marL="0" indent="0">
              <a:buNone/>
            </a:pPr>
            <a:r>
              <a:rPr lang="es-CO" sz="2800" dirty="0"/>
              <a:t>La calificación del trabajo de la peluquería Divos Divas está dentro de un rango muy bueno; ya que no solo se da un servicio sino que también se </a:t>
            </a:r>
            <a:r>
              <a:rPr lang="es-CO" sz="2800" dirty="0" smtClean="0"/>
              <a:t>asesora</a:t>
            </a:r>
            <a:r>
              <a:rPr lang="es-CO" sz="2800" dirty="0"/>
              <a:t> </a:t>
            </a:r>
            <a:r>
              <a:rPr lang="es-CO" sz="2800" dirty="0" smtClean="0"/>
              <a:t>como por ejemplo en la adecuada preparación de una tintura.</a:t>
            </a:r>
          </a:p>
          <a:p>
            <a:pPr marL="0" indent="0">
              <a:buNone/>
            </a:pPr>
            <a:r>
              <a:rPr lang="es-CO" sz="2800" dirty="0" smtClean="0"/>
              <a:t>Los </a:t>
            </a:r>
            <a:r>
              <a:rPr lang="es-CO" sz="2800" dirty="0"/>
              <a:t>clientes son expresivos ya que muestran el agrado del </a:t>
            </a:r>
            <a:r>
              <a:rPr lang="es-CO" sz="2800" dirty="0" smtClean="0"/>
              <a:t>servicio que ofrece la peluquería Divos Divas, </a:t>
            </a:r>
            <a:r>
              <a:rPr lang="es-CO" sz="2800" dirty="0"/>
              <a:t>además son muy fieles, este también tiene su falencia como lo es que a muchos les duele invertir en productos para mejorar el servicio que se les brinda.</a:t>
            </a:r>
          </a:p>
          <a:p>
            <a:pPr marL="0" indent="0">
              <a:buNone/>
            </a:pPr>
            <a:endParaRPr lang="es-CO" dirty="0"/>
          </a:p>
        </p:txBody>
      </p:sp>
    </p:spTree>
    <p:extLst>
      <p:ext uri="{BB962C8B-B14F-4D97-AF65-F5344CB8AC3E}">
        <p14:creationId xmlns:p14="http://schemas.microsoft.com/office/powerpoint/2010/main" val="1982047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476672"/>
            <a:ext cx="7125113" cy="1241108"/>
          </a:xfrm>
        </p:spPr>
        <p:txBody>
          <a:bodyPr/>
          <a:lstStyle/>
          <a:p>
            <a:r>
              <a:rPr lang="es-CO" sz="6000" dirty="0" smtClean="0">
                <a:latin typeface="Broadway" pitchFamily="82" charset="0"/>
              </a:rPr>
              <a:t>DESCRIPCIÓN</a:t>
            </a:r>
            <a:endParaRPr lang="es-CO" sz="6000" dirty="0">
              <a:latin typeface="Broadway" pitchFamily="82" charset="0"/>
            </a:endParaRPr>
          </a:p>
        </p:txBody>
      </p:sp>
      <p:sp>
        <p:nvSpPr>
          <p:cNvPr id="3" name="2 Marcador de contenido"/>
          <p:cNvSpPr>
            <a:spLocks noGrp="1"/>
          </p:cNvSpPr>
          <p:nvPr>
            <p:ph idx="1"/>
          </p:nvPr>
        </p:nvSpPr>
        <p:spPr>
          <a:xfrm>
            <a:off x="1043608" y="2204864"/>
            <a:ext cx="7125112" cy="4051437"/>
          </a:xfrm>
        </p:spPr>
        <p:txBody>
          <a:bodyPr>
            <a:normAutofit/>
          </a:bodyPr>
          <a:lstStyle/>
          <a:p>
            <a:pPr marL="0" indent="0">
              <a:buNone/>
            </a:pPr>
            <a:r>
              <a:rPr lang="es-CO" sz="2400" dirty="0" smtClean="0"/>
              <a:t>EL NEGOCIO ESTÁ UBICADO EN EL BARRIO LAS FLORES, EN UN APARTAMENTO CON UN ESPACIO REDUCIDO; PERO SIN EMBARGO ES UN LUGAR MUY ACOJEDOR.</a:t>
            </a:r>
          </a:p>
          <a:p>
            <a:pPr marL="0" indent="0">
              <a:buNone/>
            </a:pPr>
            <a:endParaRPr lang="es-CO" sz="2400" dirty="0"/>
          </a:p>
          <a:p>
            <a:pPr marL="0" indent="0">
              <a:buNone/>
            </a:pPr>
            <a:r>
              <a:rPr lang="es-CO" sz="2400" dirty="0" smtClean="0"/>
              <a:t>LOS PRODUCTOS ESTÁN UBICADOS EN ESTANTERÍAS Y UNA VITRINA LA CUAL PERMITE QUE LOS CLIENTES LA VISUALICEN YA SEA PARA VENDER O PARA UTILIZAR.</a:t>
            </a:r>
          </a:p>
        </p:txBody>
      </p:sp>
    </p:spTree>
    <p:extLst>
      <p:ext uri="{BB962C8B-B14F-4D97-AF65-F5344CB8AC3E}">
        <p14:creationId xmlns:p14="http://schemas.microsoft.com/office/powerpoint/2010/main" val="2990592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6120680"/>
          </a:xfrm>
        </p:spPr>
        <p:txBody>
          <a:bodyPr>
            <a:normAutofit/>
          </a:bodyPr>
          <a:lstStyle/>
          <a:p>
            <a:pPr marL="0" indent="0" algn="ctr">
              <a:buNone/>
            </a:pPr>
            <a:r>
              <a:rPr lang="es-CO" sz="2800" b="1" dirty="0"/>
              <a:t>PENSAMIENTO </a:t>
            </a:r>
            <a:r>
              <a:rPr lang="es-CO" sz="2800" b="1" dirty="0" smtClean="0"/>
              <a:t>CREATIVO</a:t>
            </a:r>
          </a:p>
          <a:p>
            <a:pPr marL="0" indent="0" algn="ctr">
              <a:buNone/>
            </a:pPr>
            <a:endParaRPr lang="es-CO" sz="2800" dirty="0"/>
          </a:p>
          <a:p>
            <a:pPr marL="0" indent="0">
              <a:buNone/>
            </a:pPr>
            <a:r>
              <a:rPr lang="es-CO" sz="2800" dirty="0"/>
              <a:t>Ha sido fundamental para el progreso del negocio ya que se ha utilizado de acuerdo a opiniones, ideas, etc. de nuestros clientes; buscando mejorar la atención y el buen estado del negocio como la publicidad, la comodidad, aseo, logrando así que se sientan satisfechos. </a:t>
            </a:r>
            <a:endParaRPr lang="es-CO" sz="2800" dirty="0" smtClean="0"/>
          </a:p>
          <a:p>
            <a:pPr marL="0" indent="0">
              <a:buNone/>
            </a:pPr>
            <a:r>
              <a:rPr lang="es-CO" sz="2800" b="1" dirty="0" smtClean="0"/>
              <a:t>Ejemplo:</a:t>
            </a:r>
            <a:r>
              <a:rPr lang="es-CO" sz="2800" dirty="0" smtClean="0"/>
              <a:t> EL profesional al realizar un corte o cualquier otro servicio les da como una encima en este caso laca, gomina, confites.</a:t>
            </a:r>
            <a:endParaRPr lang="es-CO" dirty="0"/>
          </a:p>
        </p:txBody>
      </p:sp>
    </p:spTree>
    <p:extLst>
      <p:ext uri="{BB962C8B-B14F-4D97-AF65-F5344CB8AC3E}">
        <p14:creationId xmlns:p14="http://schemas.microsoft.com/office/powerpoint/2010/main" val="3763775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8229600" cy="5256584"/>
          </a:xfrm>
        </p:spPr>
        <p:txBody>
          <a:bodyPr>
            <a:normAutofit fontScale="92500" lnSpcReduction="10000"/>
          </a:bodyPr>
          <a:lstStyle/>
          <a:p>
            <a:pPr marL="0" indent="0" algn="ctr">
              <a:buNone/>
            </a:pPr>
            <a:r>
              <a:rPr lang="es-CO" sz="3200" b="1" dirty="0"/>
              <a:t>INTELIGENCIAS </a:t>
            </a:r>
            <a:r>
              <a:rPr lang="es-CO" sz="3200" b="1" dirty="0" smtClean="0"/>
              <a:t>MÚLTIPLES</a:t>
            </a:r>
          </a:p>
          <a:p>
            <a:pPr marL="0" indent="0" algn="ctr">
              <a:buNone/>
            </a:pPr>
            <a:endParaRPr lang="es-CO" sz="3200" dirty="0"/>
          </a:p>
          <a:p>
            <a:pPr marL="0" indent="0">
              <a:buNone/>
            </a:pPr>
            <a:r>
              <a:rPr lang="es-CO" sz="3200" dirty="0"/>
              <a:t>El dueño tiene una mente innovadora, lo cual le da capacidad de crear nuevos proyectos </a:t>
            </a:r>
            <a:r>
              <a:rPr lang="es-CO" sz="3200" dirty="0" smtClean="0"/>
              <a:t>para resolver problemas utilizando </a:t>
            </a:r>
            <a:r>
              <a:rPr lang="es-CO" sz="3200" dirty="0"/>
              <a:t>el potencial de sus ideas</a:t>
            </a:r>
            <a:r>
              <a:rPr lang="es-CO" sz="3200" dirty="0" smtClean="0"/>
              <a:t>.</a:t>
            </a:r>
          </a:p>
          <a:p>
            <a:pPr marL="0" indent="0">
              <a:buNone/>
            </a:pPr>
            <a:r>
              <a:rPr lang="es-CO" sz="3200" b="1" dirty="0" smtClean="0"/>
              <a:t>Ejemplo: </a:t>
            </a:r>
            <a:r>
              <a:rPr lang="es-CO" sz="3200" dirty="0" smtClean="0"/>
              <a:t>Un cliente necesita afeitarse la barba; y al profesional se le acabaron las cuchillas, pero decide ir a comprarla teniendo la ventaja de que la tienda está al frente.</a:t>
            </a:r>
          </a:p>
          <a:p>
            <a:pPr marL="0" indent="0">
              <a:buNone/>
            </a:pPr>
            <a:endParaRPr lang="es-CO" sz="3200" dirty="0" smtClean="0"/>
          </a:p>
          <a:p>
            <a:pPr marL="0" indent="0">
              <a:buNone/>
            </a:pPr>
            <a:endParaRPr lang="es-CO" dirty="0"/>
          </a:p>
          <a:p>
            <a:pPr marL="0" indent="0">
              <a:buNone/>
            </a:pPr>
            <a:endParaRPr lang="es-CO" dirty="0"/>
          </a:p>
        </p:txBody>
      </p:sp>
    </p:spTree>
    <p:extLst>
      <p:ext uri="{BB962C8B-B14F-4D97-AF65-F5344CB8AC3E}">
        <p14:creationId xmlns:p14="http://schemas.microsoft.com/office/powerpoint/2010/main" val="3700292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8229600" cy="5544616"/>
          </a:xfrm>
        </p:spPr>
        <p:txBody>
          <a:bodyPr>
            <a:normAutofit/>
          </a:bodyPr>
          <a:lstStyle/>
          <a:p>
            <a:pPr marL="0" indent="0" algn="ctr">
              <a:buNone/>
            </a:pPr>
            <a:r>
              <a:rPr lang="es-CO" sz="3200" b="1" dirty="0"/>
              <a:t>PENSAMIENTO </a:t>
            </a:r>
            <a:r>
              <a:rPr lang="es-CO" sz="3200" b="1" dirty="0" smtClean="0"/>
              <a:t>CRÍTICO</a:t>
            </a:r>
          </a:p>
          <a:p>
            <a:pPr marL="0" indent="0" algn="ctr">
              <a:buNone/>
            </a:pPr>
            <a:endParaRPr lang="es-CO" sz="3200" dirty="0"/>
          </a:p>
          <a:p>
            <a:pPr marL="0" indent="0">
              <a:buNone/>
            </a:pPr>
            <a:r>
              <a:rPr lang="es-CO" sz="3200" dirty="0"/>
              <a:t>En el proyecto se puede decir que se aplica ya que los clientes tienen derecho de </a:t>
            </a:r>
            <a:r>
              <a:rPr lang="es-CO" sz="3200" dirty="0" smtClean="0"/>
              <a:t>opinar. </a:t>
            </a:r>
          </a:p>
          <a:p>
            <a:pPr marL="0" indent="0">
              <a:buNone/>
            </a:pPr>
            <a:r>
              <a:rPr lang="es-CO" sz="3200" dirty="0" smtClean="0"/>
              <a:t>Ejemplo: Se hace un desconectado(corte) a un cliente, pero el sugiere al profesional que para la próxima vez se la haga con mas capas.</a:t>
            </a:r>
            <a:endParaRPr lang="es-CO" dirty="0"/>
          </a:p>
        </p:txBody>
      </p:sp>
    </p:spTree>
    <p:extLst>
      <p:ext uri="{BB962C8B-B14F-4D97-AF65-F5344CB8AC3E}">
        <p14:creationId xmlns:p14="http://schemas.microsoft.com/office/powerpoint/2010/main" val="1073256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6381328"/>
          </a:xfrm>
        </p:spPr>
        <p:txBody>
          <a:bodyPr>
            <a:normAutofit lnSpcReduction="10000"/>
          </a:bodyPr>
          <a:lstStyle/>
          <a:p>
            <a:pPr marL="0" indent="0" algn="ctr">
              <a:buNone/>
            </a:pPr>
            <a:r>
              <a:rPr lang="es-CO" sz="3200" b="1" dirty="0" smtClean="0"/>
              <a:t>ARGUMENTACIÓN</a:t>
            </a:r>
          </a:p>
          <a:p>
            <a:pPr marL="0" indent="0" algn="ctr">
              <a:buNone/>
            </a:pPr>
            <a:endParaRPr lang="es-CO" sz="3200" dirty="0"/>
          </a:p>
          <a:p>
            <a:pPr marL="0" indent="0">
              <a:buNone/>
            </a:pPr>
            <a:r>
              <a:rPr lang="es-CO" sz="3200" dirty="0"/>
              <a:t>A</a:t>
            </a:r>
            <a:r>
              <a:rPr lang="es-CO" sz="3200" dirty="0" smtClean="0"/>
              <a:t>yuda </a:t>
            </a:r>
            <a:r>
              <a:rPr lang="es-CO" sz="3200" dirty="0"/>
              <a:t>a dar o defender una opinión y persuadir de ella a un receptor mediante pruebas y razonamiento. </a:t>
            </a:r>
            <a:endParaRPr lang="es-CO" sz="3200" dirty="0" smtClean="0"/>
          </a:p>
          <a:p>
            <a:pPr marL="0" indent="0">
              <a:buNone/>
            </a:pPr>
            <a:r>
              <a:rPr lang="es-CO" sz="3200" b="1" dirty="0" smtClean="0"/>
              <a:t>Ejemplo: </a:t>
            </a:r>
            <a:r>
              <a:rPr lang="es-CO" sz="3200" dirty="0"/>
              <a:t>U</a:t>
            </a:r>
            <a:r>
              <a:rPr lang="es-CO" sz="3200" dirty="0" smtClean="0"/>
              <a:t>n cliente llega al negocio y le pregunta al profesional que color le quedaría bien, teniendo en cuenta que ella es mona; ante esto él le recomienda cenizo o verde caña ya que ha tenido experiencia ante este caso.</a:t>
            </a:r>
            <a:endParaRPr lang="es-CO" dirty="0"/>
          </a:p>
        </p:txBody>
      </p:sp>
    </p:spTree>
    <p:extLst>
      <p:ext uri="{BB962C8B-B14F-4D97-AF65-F5344CB8AC3E}">
        <p14:creationId xmlns:p14="http://schemas.microsoft.com/office/powerpoint/2010/main" val="2462414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6381328"/>
          </a:xfrm>
        </p:spPr>
        <p:txBody>
          <a:bodyPr>
            <a:normAutofit fontScale="92500"/>
          </a:bodyPr>
          <a:lstStyle/>
          <a:p>
            <a:pPr marL="0" indent="0" algn="ctr">
              <a:buNone/>
            </a:pPr>
            <a:r>
              <a:rPr lang="es-CO" sz="2800" b="1" dirty="0"/>
              <a:t>CRITERIOS DE SOLUCIÓN</a:t>
            </a:r>
          </a:p>
          <a:p>
            <a:pPr marL="0" indent="0">
              <a:buNone/>
            </a:pPr>
            <a:r>
              <a:rPr lang="es-CO" sz="2800" dirty="0"/>
              <a:t>Con este damos soluciones a cada problema o dificultad que se encuentre en el </a:t>
            </a:r>
            <a:r>
              <a:rPr lang="es-CO" sz="2800" dirty="0" smtClean="0"/>
              <a:t>proyecto.</a:t>
            </a:r>
          </a:p>
          <a:p>
            <a:pPr marL="0" indent="0">
              <a:buNone/>
            </a:pPr>
            <a:r>
              <a:rPr lang="es-CO" sz="2800" b="1" dirty="0" smtClean="0"/>
              <a:t>Ejemplo: </a:t>
            </a:r>
            <a:r>
              <a:rPr lang="es-CO" sz="2800" dirty="0" smtClean="0"/>
              <a:t>El profesional aplica a un cliente una tintura pero éste no quedo como se lo pidió.</a:t>
            </a:r>
          </a:p>
          <a:p>
            <a:pPr marL="0" indent="0" algn="ctr">
              <a:buNone/>
            </a:pPr>
            <a:endParaRPr lang="es-CO" sz="2800" b="1" dirty="0" smtClean="0"/>
          </a:p>
          <a:p>
            <a:pPr marL="0" indent="0" algn="ctr">
              <a:buNone/>
            </a:pPr>
            <a:r>
              <a:rPr lang="es-CO" sz="2800" b="1" dirty="0" smtClean="0"/>
              <a:t>ALTERNATIVAS</a:t>
            </a:r>
            <a:endParaRPr lang="es-CO" sz="2800" b="1" dirty="0"/>
          </a:p>
          <a:p>
            <a:pPr marL="0" indent="0">
              <a:buNone/>
            </a:pPr>
            <a:r>
              <a:rPr lang="es-CO" sz="2800" dirty="0"/>
              <a:t>Nos da la posibilidad de elegir entre opciones o soluciones diferentes que plantea cada integrante del proyecto</a:t>
            </a:r>
            <a:r>
              <a:rPr lang="es-CO" sz="2800" dirty="0" smtClean="0"/>
              <a:t>.</a:t>
            </a:r>
          </a:p>
          <a:p>
            <a:pPr marL="0" lvl="0" indent="0">
              <a:buClr>
                <a:srgbClr val="FF9000"/>
              </a:buClr>
              <a:buNone/>
            </a:pPr>
            <a:r>
              <a:rPr lang="es-CO" sz="2800" dirty="0" smtClean="0"/>
              <a:t>C.Ejemplo: </a:t>
            </a:r>
            <a:r>
              <a:rPr lang="es-CO" sz="2600" dirty="0" smtClean="0">
                <a:solidFill>
                  <a:prstClr val="white"/>
                </a:solidFill>
              </a:rPr>
              <a:t>Ante </a:t>
            </a:r>
            <a:r>
              <a:rPr lang="es-CO" sz="2600" dirty="0">
                <a:solidFill>
                  <a:prstClr val="white"/>
                </a:solidFill>
              </a:rPr>
              <a:t>este problema el profesional pensó en una posible solución como la decoloración.</a:t>
            </a:r>
            <a:endParaRPr lang="es-CO" sz="2600" b="1" dirty="0">
              <a:solidFill>
                <a:prstClr val="white"/>
              </a:solidFill>
            </a:endParaRPr>
          </a:p>
          <a:p>
            <a:pPr marL="0" indent="0">
              <a:buNone/>
            </a:pPr>
            <a:endParaRPr lang="es-CO" sz="2800" dirty="0"/>
          </a:p>
          <a:p>
            <a:pPr marL="0" indent="0">
              <a:buNone/>
            </a:pPr>
            <a:endParaRPr lang="es-CO" dirty="0"/>
          </a:p>
        </p:txBody>
      </p:sp>
    </p:spTree>
    <p:extLst>
      <p:ext uri="{BB962C8B-B14F-4D97-AF65-F5344CB8AC3E}">
        <p14:creationId xmlns:p14="http://schemas.microsoft.com/office/powerpoint/2010/main" val="3246009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597352"/>
          </a:xfrm>
        </p:spPr>
        <p:txBody>
          <a:bodyPr>
            <a:normAutofit fontScale="92500" lnSpcReduction="10000"/>
          </a:bodyPr>
          <a:lstStyle/>
          <a:p>
            <a:pPr marL="0" indent="0" algn="ctr">
              <a:buNone/>
            </a:pPr>
            <a:r>
              <a:rPr lang="es-CO" sz="2800" b="1" dirty="0"/>
              <a:t>OBJETIVIDAD</a:t>
            </a:r>
          </a:p>
          <a:p>
            <a:pPr marL="0" indent="0">
              <a:buNone/>
            </a:pPr>
            <a:r>
              <a:rPr lang="es-CO" sz="2800" dirty="0" smtClean="0"/>
              <a:t>El profesional observa que para el buen funcionamiento de su negocio necesita satisfacer a los clientes como por ejemplo poner revistas actualizadas. Brindando </a:t>
            </a:r>
            <a:r>
              <a:rPr lang="es-CO" sz="2800" dirty="0"/>
              <a:t>lo mejor de sí mismo en el aspecto profesional </a:t>
            </a:r>
            <a:r>
              <a:rPr lang="es-CO" sz="2800" dirty="0" smtClean="0"/>
              <a:t>(con responsabilidad) y ético (comportamiento y actitudes).</a:t>
            </a:r>
            <a:endParaRPr lang="es-CO" sz="2800" dirty="0"/>
          </a:p>
          <a:p>
            <a:pPr marL="0" indent="0">
              <a:buNone/>
            </a:pPr>
            <a:endParaRPr lang="es-CO" sz="2800" dirty="0"/>
          </a:p>
          <a:p>
            <a:pPr marL="0" indent="0" algn="ctr">
              <a:buNone/>
            </a:pPr>
            <a:r>
              <a:rPr lang="es-CO" sz="2800" b="1" dirty="0"/>
              <a:t>SUBJETIVIDAD</a:t>
            </a:r>
          </a:p>
          <a:p>
            <a:pPr marL="0" indent="0">
              <a:buNone/>
            </a:pPr>
            <a:r>
              <a:rPr lang="es-CO" sz="2800" dirty="0"/>
              <a:t>El dueño ha notado que su publicidad ya requiere de un cambio, por lo cual ha estado haciendo planos, utilizando su creatividad de manera que el sitio se vea más llamativo, que inspire confianza y profesionalidad.</a:t>
            </a:r>
          </a:p>
          <a:p>
            <a:pPr marL="0" indent="0">
              <a:buNone/>
            </a:pPr>
            <a:endParaRPr lang="es-CO" dirty="0"/>
          </a:p>
        </p:txBody>
      </p:sp>
    </p:spTree>
    <p:extLst>
      <p:ext uri="{BB962C8B-B14F-4D97-AF65-F5344CB8AC3E}">
        <p14:creationId xmlns:p14="http://schemas.microsoft.com/office/powerpoint/2010/main" val="67813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597352"/>
          </a:xfrm>
        </p:spPr>
        <p:txBody>
          <a:bodyPr>
            <a:normAutofit lnSpcReduction="10000"/>
          </a:bodyPr>
          <a:lstStyle/>
          <a:p>
            <a:pPr marL="0" indent="0" algn="ctr">
              <a:buNone/>
            </a:pPr>
            <a:r>
              <a:rPr lang="es-CO" sz="2800" b="1" dirty="0" smtClean="0"/>
              <a:t>INTERSUBJETIVIDAD</a:t>
            </a:r>
          </a:p>
          <a:p>
            <a:pPr marL="0" indent="0" algn="ctr">
              <a:buNone/>
            </a:pPr>
            <a:endParaRPr lang="es-CO" sz="2800" dirty="0"/>
          </a:p>
          <a:p>
            <a:pPr marL="0" indent="0">
              <a:buNone/>
            </a:pPr>
            <a:r>
              <a:rPr lang="es-CO" sz="2800" dirty="0"/>
              <a:t>Se ha tenido muy en cuenta las opiniones y observaciones que hacen los clientes al negocio, por lo cual el dueño entre varias alternativas las ha organizado de manera lógica y coherente para aplicarlas a su negocio de manera que ellos se sientan en un buen ambiente de atención con calidad y seguridad</a:t>
            </a:r>
            <a:r>
              <a:rPr lang="es-CO" sz="2800" dirty="0" smtClean="0"/>
              <a:t>.</a:t>
            </a:r>
          </a:p>
          <a:p>
            <a:pPr marL="0" indent="0">
              <a:buNone/>
            </a:pPr>
            <a:r>
              <a:rPr lang="es-CO" sz="2800" b="1" dirty="0" smtClean="0"/>
              <a:t>Ejemplo: </a:t>
            </a:r>
            <a:r>
              <a:rPr lang="es-CO" sz="2800" dirty="0" smtClean="0"/>
              <a:t>Un cliente opinó acerca de los precios  de los cortes de cabello, ya que son muy baratos; el profesional lo analizó y lo aplicó de acuerdo al tipo de cabello (largo, corto, etc).</a:t>
            </a:r>
            <a:endParaRPr lang="es-CO" sz="2800" b="1" dirty="0"/>
          </a:p>
          <a:p>
            <a:pPr marL="0" indent="0">
              <a:buNone/>
            </a:pPr>
            <a:endParaRPr lang="es-CO" dirty="0"/>
          </a:p>
        </p:txBody>
      </p:sp>
    </p:spTree>
    <p:extLst>
      <p:ext uri="{BB962C8B-B14F-4D97-AF65-F5344CB8AC3E}">
        <p14:creationId xmlns:p14="http://schemas.microsoft.com/office/powerpoint/2010/main" val="2319417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0"/>
            <a:ext cx="8229600" cy="6858000"/>
          </a:xfrm>
        </p:spPr>
        <p:txBody>
          <a:bodyPr>
            <a:normAutofit/>
          </a:bodyPr>
          <a:lstStyle/>
          <a:p>
            <a:pPr marL="0" indent="0" algn="ctr">
              <a:buNone/>
            </a:pPr>
            <a:r>
              <a:rPr lang="es-CO" sz="2800" b="1" dirty="0" smtClean="0"/>
              <a:t>ASERTIVIDAD</a:t>
            </a:r>
          </a:p>
          <a:p>
            <a:pPr marL="0" indent="0" algn="ctr">
              <a:buNone/>
            </a:pPr>
            <a:endParaRPr lang="es-CO" sz="2800" dirty="0"/>
          </a:p>
          <a:p>
            <a:pPr marL="0" indent="0">
              <a:buNone/>
            </a:pPr>
            <a:r>
              <a:rPr lang="es-CO" sz="2800" dirty="0"/>
              <a:t>El dueño es una persona que le gusta respetar como que también lo respeten a él. Tiene un gran sentido de pertenencia por lo que es </a:t>
            </a:r>
            <a:r>
              <a:rPr lang="es-CO" sz="2800" dirty="0" smtClean="0"/>
              <a:t>suyo. Por ejemplo: Cambia las cosas de lugar para que no sea muy monótono)</a:t>
            </a:r>
            <a:endParaRPr lang="es-CO" sz="2800" dirty="0"/>
          </a:p>
          <a:p>
            <a:pPr marL="0" indent="0">
              <a:buNone/>
            </a:pPr>
            <a:r>
              <a:rPr lang="es-CO" sz="2800" dirty="0"/>
              <a:t>Ha sido una persona muy valiente ya que después de sus estudios decidió montar su negocio en el que hoy en día le va muy bien y se siente satisfecho de cada día brindar sus conocimientos a sus clientes.</a:t>
            </a:r>
          </a:p>
          <a:p>
            <a:pPr marL="0" indent="0">
              <a:buNone/>
            </a:pPr>
            <a:endParaRPr lang="es-CO" dirty="0"/>
          </a:p>
        </p:txBody>
      </p:sp>
    </p:spTree>
    <p:extLst>
      <p:ext uri="{BB962C8B-B14F-4D97-AF65-F5344CB8AC3E}">
        <p14:creationId xmlns:p14="http://schemas.microsoft.com/office/powerpoint/2010/main" val="2146408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8640"/>
            <a:ext cx="8229600" cy="6408712"/>
          </a:xfrm>
        </p:spPr>
        <p:txBody>
          <a:bodyPr>
            <a:normAutofit lnSpcReduction="10000"/>
          </a:bodyPr>
          <a:lstStyle/>
          <a:p>
            <a:pPr marL="0" indent="0" algn="ctr">
              <a:buNone/>
            </a:pPr>
            <a:r>
              <a:rPr lang="es-CO" sz="2800" b="1" dirty="0" smtClean="0"/>
              <a:t>AUTONOMÍA</a:t>
            </a:r>
          </a:p>
          <a:p>
            <a:pPr marL="0" indent="0" algn="ctr">
              <a:buNone/>
            </a:pPr>
            <a:endParaRPr lang="es-CO" sz="2800" dirty="0"/>
          </a:p>
          <a:p>
            <a:pPr marL="0" indent="0">
              <a:buNone/>
            </a:pPr>
            <a:r>
              <a:rPr lang="es-CO" sz="2800" dirty="0"/>
              <a:t>En este negocio se nota que el dueño es totalmente independiente ya que cualquier decisión relacionada con su vida la toma por sí mismo, </a:t>
            </a:r>
            <a:r>
              <a:rPr lang="es-CO" sz="2800" dirty="0" smtClean="0"/>
              <a:t>(como lo fue montar su propio negocio) sin </a:t>
            </a:r>
            <a:r>
              <a:rPr lang="es-CO" sz="2800" dirty="0"/>
              <a:t>depender de nadie, controlando así su vida personal de la laboral.</a:t>
            </a:r>
          </a:p>
          <a:p>
            <a:pPr marL="0" indent="0">
              <a:buNone/>
            </a:pPr>
            <a:r>
              <a:rPr lang="es-CO" sz="2800" dirty="0"/>
              <a:t>Toma por propia iniciativa de acuerdo a sus normas y preferencias sobre como desarrollar actividades para su </a:t>
            </a:r>
            <a:r>
              <a:rPr lang="es-CO" sz="2800" dirty="0" smtClean="0"/>
              <a:t>negocio, (poniendo música ara que el cliente se distraiga) buscando </a:t>
            </a:r>
            <a:r>
              <a:rPr lang="es-CO" sz="2800" dirty="0"/>
              <a:t>el progreso y buenas expectativas para el futuro. </a:t>
            </a:r>
          </a:p>
          <a:p>
            <a:pPr marL="0" indent="0">
              <a:buNone/>
            </a:pPr>
            <a:endParaRPr lang="es-CO" dirty="0"/>
          </a:p>
        </p:txBody>
      </p:sp>
    </p:spTree>
    <p:extLst>
      <p:ext uri="{BB962C8B-B14F-4D97-AF65-F5344CB8AC3E}">
        <p14:creationId xmlns:p14="http://schemas.microsoft.com/office/powerpoint/2010/main" val="3286129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8229600" cy="5400600"/>
          </a:xfrm>
        </p:spPr>
        <p:txBody>
          <a:bodyPr>
            <a:normAutofit/>
          </a:bodyPr>
          <a:lstStyle/>
          <a:p>
            <a:pPr marL="0" indent="0" algn="ctr">
              <a:buNone/>
            </a:pPr>
            <a:r>
              <a:rPr lang="es-CO" sz="3200" b="1" dirty="0" smtClean="0"/>
              <a:t>DESARROLLO HUMANO INTEGRAL</a:t>
            </a:r>
          </a:p>
          <a:p>
            <a:pPr marL="0" indent="0" algn="ctr">
              <a:buNone/>
            </a:pPr>
            <a:endParaRPr lang="es-CO" sz="3200" dirty="0" smtClean="0"/>
          </a:p>
          <a:p>
            <a:pPr marL="0" indent="0">
              <a:buNone/>
            </a:pPr>
            <a:r>
              <a:rPr lang="es-CO" sz="3200" dirty="0" smtClean="0"/>
              <a:t>La inclusión de éste a la empresa fue fácil ya que todo negocio se le presentan obstáculos, problemas, etc. en los cuales hay que esforzarse para conquistar de modo inteligente y fortaleciéndose con la voluntad, logrando así el bienestar de la empresa. </a:t>
            </a:r>
            <a:endParaRPr lang="es-CO" sz="3200" dirty="0"/>
          </a:p>
        </p:txBody>
      </p:sp>
    </p:spTree>
    <p:extLst>
      <p:ext uri="{BB962C8B-B14F-4D97-AF65-F5344CB8AC3E}">
        <p14:creationId xmlns:p14="http://schemas.microsoft.com/office/powerpoint/2010/main" val="2159764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7" y="16902"/>
            <a:ext cx="4501459" cy="6841098"/>
          </a:xfr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0"/>
            <a:ext cx="4644008" cy="6858000"/>
          </a:xfrm>
          <a:prstGeom prst="rect">
            <a:avLst/>
          </a:prstGeom>
        </p:spPr>
      </p:pic>
    </p:spTree>
    <p:extLst>
      <p:ext uri="{BB962C8B-B14F-4D97-AF65-F5344CB8AC3E}">
        <p14:creationId xmlns:p14="http://schemas.microsoft.com/office/powerpoint/2010/main" val="1187670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229600" cy="6237312"/>
          </a:xfrm>
        </p:spPr>
        <p:txBody>
          <a:bodyPr>
            <a:noAutofit/>
          </a:bodyPr>
          <a:lstStyle/>
          <a:p>
            <a:pPr marL="0" indent="0" algn="ctr">
              <a:buNone/>
            </a:pPr>
            <a:r>
              <a:rPr lang="es-CO" sz="3200" b="1" dirty="0" smtClean="0"/>
              <a:t>MOTIVACIÓN</a:t>
            </a:r>
          </a:p>
          <a:p>
            <a:pPr marL="0" indent="0" algn="ctr">
              <a:buNone/>
            </a:pPr>
            <a:endParaRPr lang="es-CO" sz="3200" dirty="0" smtClean="0"/>
          </a:p>
          <a:p>
            <a:pPr marL="0" indent="0">
              <a:buNone/>
            </a:pPr>
            <a:r>
              <a:rPr lang="es-CO" sz="3200" dirty="0" smtClean="0"/>
              <a:t>El dueño de la empresa es un trabajador que se siente muy a gusto con su profesión; y motivado por la cara de satisfacción que le brindan cuando complace a sus clientes (por decir la aplicación del chocolis ó tratamientos capilares). Al igual ellos se sienten motivados por el buen trato que reciben y la calidad del servicio.</a:t>
            </a:r>
            <a:endParaRPr lang="es-CO" sz="3200" dirty="0"/>
          </a:p>
        </p:txBody>
      </p:sp>
    </p:spTree>
    <p:extLst>
      <p:ext uri="{BB962C8B-B14F-4D97-AF65-F5344CB8AC3E}">
        <p14:creationId xmlns:p14="http://schemas.microsoft.com/office/powerpoint/2010/main" val="42700553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20688"/>
            <a:ext cx="8229600" cy="5832648"/>
          </a:xfrm>
        </p:spPr>
        <p:txBody>
          <a:bodyPr>
            <a:noAutofit/>
          </a:bodyPr>
          <a:lstStyle/>
          <a:p>
            <a:pPr marL="0" indent="0" algn="ctr">
              <a:buNone/>
            </a:pPr>
            <a:r>
              <a:rPr lang="es-CO" sz="3200" b="1" dirty="0" smtClean="0"/>
              <a:t>AUTOAPRENDIZAJE</a:t>
            </a:r>
          </a:p>
          <a:p>
            <a:pPr marL="0" indent="0" algn="ctr">
              <a:buNone/>
            </a:pPr>
            <a:endParaRPr lang="es-CO" sz="3200" dirty="0" smtClean="0"/>
          </a:p>
          <a:p>
            <a:pPr marL="0" indent="0">
              <a:buNone/>
            </a:pPr>
            <a:r>
              <a:rPr lang="es-CO" sz="3200" dirty="0" smtClean="0"/>
              <a:t>En este sentido la empresa cuenta con su debida actualización de información con respecto a su profesión(el dueño se encuentra estudiando para mejorar su nivel intelectual); en la cual le brinda mucha importancia considerando poner en práctica o experimentar sus conocimientos adquiridos.</a:t>
            </a:r>
          </a:p>
          <a:p>
            <a:pPr marL="0" indent="0">
              <a:buNone/>
            </a:pPr>
            <a:endParaRPr lang="es-CO" sz="3200" dirty="0"/>
          </a:p>
        </p:txBody>
      </p:sp>
    </p:spTree>
    <p:extLst>
      <p:ext uri="{BB962C8B-B14F-4D97-AF65-F5344CB8AC3E}">
        <p14:creationId xmlns:p14="http://schemas.microsoft.com/office/powerpoint/2010/main" val="30721897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92688"/>
          </a:xfrm>
        </p:spPr>
        <p:txBody>
          <a:bodyPr>
            <a:noAutofit/>
          </a:bodyPr>
          <a:lstStyle/>
          <a:p>
            <a:pPr marL="0" indent="0" algn="ctr">
              <a:buNone/>
            </a:pPr>
            <a:r>
              <a:rPr lang="es-CO" sz="2800" b="1" dirty="0" smtClean="0"/>
              <a:t>TRABAJO EN EQUIPO</a:t>
            </a:r>
          </a:p>
          <a:p>
            <a:pPr marL="0" indent="0" algn="ctr">
              <a:buNone/>
            </a:pPr>
            <a:endParaRPr lang="es-CO" sz="2800" dirty="0" smtClean="0"/>
          </a:p>
          <a:p>
            <a:pPr marL="0" indent="0">
              <a:buNone/>
            </a:pPr>
            <a:r>
              <a:rPr lang="es-CO" sz="2800" dirty="0" smtClean="0"/>
              <a:t>Respecto a la labor que ejecuta el dueño siempre ha considerado mantener la comunicación con su cliente, ya que en más de una oportunidad será necesario comprenderlos, motivarlos y apoyarlos en las ideas o servicios que quieran adquirir. </a:t>
            </a:r>
          </a:p>
          <a:p>
            <a:pPr marL="0" indent="0">
              <a:buNone/>
            </a:pPr>
            <a:r>
              <a:rPr lang="es-CO" sz="2800" b="1" dirty="0" smtClean="0"/>
              <a:t>Ejemplo: </a:t>
            </a:r>
            <a:r>
              <a:rPr lang="es-CO" sz="2800" dirty="0" smtClean="0"/>
              <a:t>Cuando un cliente desea un producto que no este en vitrina le dice al profesional para que lo introduzco en su inventario.</a:t>
            </a:r>
            <a:endParaRPr lang="es-CO" sz="2800" dirty="0"/>
          </a:p>
        </p:txBody>
      </p:sp>
    </p:spTree>
    <p:extLst>
      <p:ext uri="{BB962C8B-B14F-4D97-AF65-F5344CB8AC3E}">
        <p14:creationId xmlns:p14="http://schemas.microsoft.com/office/powerpoint/2010/main" val="26375829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192688"/>
          </a:xfrm>
        </p:spPr>
        <p:txBody>
          <a:bodyPr>
            <a:noAutofit/>
          </a:bodyPr>
          <a:lstStyle/>
          <a:p>
            <a:pPr marL="0" indent="0" algn="ctr">
              <a:buNone/>
            </a:pPr>
            <a:r>
              <a:rPr lang="es-CO" sz="2800" b="1" dirty="0" smtClean="0"/>
              <a:t>RACIONALIDAD</a:t>
            </a:r>
          </a:p>
          <a:p>
            <a:pPr marL="0" indent="0" algn="ctr">
              <a:buNone/>
            </a:pPr>
            <a:endParaRPr lang="es-CO" sz="2800" dirty="0" smtClean="0"/>
          </a:p>
          <a:p>
            <a:pPr marL="0" indent="0">
              <a:buNone/>
            </a:pPr>
            <a:r>
              <a:rPr lang="es-CO" sz="2800" dirty="0" smtClean="0"/>
              <a:t>En nuestra empresa algo fundamental es pensar y evaluar cualquier tipo de acción o decisión, teniendo en cuenta el beneficio para ésta, somos optimistas con cada decisión tomada, y tratamos de elegir lo mejor para nuestra empresa siendo consistentes y seguros en cada paso dado.</a:t>
            </a:r>
          </a:p>
          <a:p>
            <a:pPr marL="0" indent="0">
              <a:buNone/>
            </a:pPr>
            <a:r>
              <a:rPr lang="es-CO" sz="2800" b="1" dirty="0" smtClean="0"/>
              <a:t>Ejemplo: </a:t>
            </a:r>
            <a:r>
              <a:rPr lang="es-CO" sz="2800" dirty="0" smtClean="0"/>
              <a:t>El profesional piensa que es necesario comprar una máquina de limpieza facial para así crear otro servicio.</a:t>
            </a:r>
            <a:endParaRPr lang="es-CO" sz="2800" dirty="0"/>
          </a:p>
        </p:txBody>
      </p:sp>
    </p:spTree>
    <p:extLst>
      <p:ext uri="{BB962C8B-B14F-4D97-AF65-F5344CB8AC3E}">
        <p14:creationId xmlns:p14="http://schemas.microsoft.com/office/powerpoint/2010/main" val="18197525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76672"/>
            <a:ext cx="7992888" cy="6048672"/>
          </a:xfrm>
        </p:spPr>
        <p:txBody>
          <a:bodyPr>
            <a:normAutofit/>
          </a:bodyPr>
          <a:lstStyle/>
          <a:p>
            <a:pPr marL="0" indent="0" algn="ctr">
              <a:buNone/>
            </a:pPr>
            <a:r>
              <a:rPr lang="es-CO" sz="3200" b="1" dirty="0" smtClean="0"/>
              <a:t>INTELIGENCIA EMOCIONAL</a:t>
            </a:r>
          </a:p>
          <a:p>
            <a:pPr marL="0" indent="0" algn="ctr">
              <a:buNone/>
            </a:pPr>
            <a:endParaRPr lang="es-CO" dirty="0" smtClean="0"/>
          </a:p>
          <a:p>
            <a:pPr marL="0" indent="0">
              <a:buNone/>
            </a:pPr>
            <a:r>
              <a:rPr lang="es-CO" sz="3200" dirty="0" smtClean="0"/>
              <a:t>Con el uso de ésta se han generado habilidades como lo son: la empatía y la destreza social en las que se incluyen las actitudes relacionadas con la popularidad y el liderazgo.</a:t>
            </a:r>
          </a:p>
          <a:p>
            <a:pPr marL="0" indent="0">
              <a:buNone/>
            </a:pPr>
            <a:r>
              <a:rPr lang="es-CO" sz="3200" b="1" dirty="0" smtClean="0"/>
              <a:t>Ejemplo: </a:t>
            </a:r>
            <a:r>
              <a:rPr lang="es-CO" sz="3200" dirty="0"/>
              <a:t>E</a:t>
            </a:r>
            <a:r>
              <a:rPr lang="es-CO" sz="3200" dirty="0" smtClean="0"/>
              <a:t>n el barrio el profesional es muy popular ya que lo consideran uno de los mejores estilistas de la comunidad.</a:t>
            </a:r>
            <a:endParaRPr lang="es-CO" sz="3200" b="1" dirty="0"/>
          </a:p>
        </p:txBody>
      </p:sp>
    </p:spTree>
    <p:extLst>
      <p:ext uri="{BB962C8B-B14F-4D97-AF65-F5344CB8AC3E}">
        <p14:creationId xmlns:p14="http://schemas.microsoft.com/office/powerpoint/2010/main" val="2119175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1"/>
            <a:ext cx="8229600" cy="4608512"/>
          </a:xfrm>
        </p:spPr>
        <p:txBody>
          <a:bodyPr>
            <a:noAutofit/>
          </a:bodyPr>
          <a:lstStyle/>
          <a:p>
            <a:pPr marL="0" indent="0" algn="ctr">
              <a:buNone/>
            </a:pPr>
            <a:r>
              <a:rPr lang="es-CO" sz="3600" b="1" dirty="0" smtClean="0"/>
              <a:t>ENTORNO</a:t>
            </a:r>
          </a:p>
          <a:p>
            <a:pPr marL="0" indent="0" algn="ctr">
              <a:buNone/>
            </a:pPr>
            <a:endParaRPr lang="es-CO" sz="3600" dirty="0" smtClean="0"/>
          </a:p>
          <a:p>
            <a:pPr marL="0" indent="0">
              <a:buNone/>
            </a:pPr>
            <a:r>
              <a:rPr lang="es-CO" sz="3600" dirty="0" smtClean="0"/>
              <a:t>La empresa está rodeada de una entorno agradable, ya que se puede notar la buena convivencia, el respeto, la amabilidad, la paciencia, y la excelente reputación creada.</a:t>
            </a:r>
            <a:endParaRPr lang="es-CO" sz="3600" dirty="0"/>
          </a:p>
        </p:txBody>
      </p:sp>
    </p:spTree>
    <p:extLst>
      <p:ext uri="{BB962C8B-B14F-4D97-AF65-F5344CB8AC3E}">
        <p14:creationId xmlns:p14="http://schemas.microsoft.com/office/powerpoint/2010/main" val="24272082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196752"/>
            <a:ext cx="8229600" cy="4525963"/>
          </a:xfrm>
        </p:spPr>
        <p:txBody>
          <a:bodyPr>
            <a:noAutofit/>
          </a:bodyPr>
          <a:lstStyle/>
          <a:p>
            <a:pPr marL="0" indent="0" algn="ctr">
              <a:buNone/>
            </a:pPr>
            <a:r>
              <a:rPr lang="es-CO" sz="3600" b="1" dirty="0" smtClean="0"/>
              <a:t>CONTEXTO</a:t>
            </a:r>
          </a:p>
          <a:p>
            <a:pPr marL="0" indent="0" algn="ctr">
              <a:buNone/>
            </a:pPr>
            <a:endParaRPr lang="es-CO" sz="3600" dirty="0" smtClean="0"/>
          </a:p>
          <a:p>
            <a:pPr marL="0" indent="0">
              <a:buNone/>
            </a:pPr>
            <a:r>
              <a:rPr lang="es-CO" sz="3600" dirty="0" smtClean="0"/>
              <a:t>Se respira un ambiente merecedor de ida y vuelta; porque no se observa ningún conflicto ni nada por estilo que impida su estadía, además de eso se tiene claro que sea quien sea que vaya será bien atendido(a).</a:t>
            </a:r>
            <a:endParaRPr lang="es-CO" sz="3600" dirty="0"/>
          </a:p>
        </p:txBody>
      </p:sp>
    </p:spTree>
    <p:extLst>
      <p:ext uri="{BB962C8B-B14F-4D97-AF65-F5344CB8AC3E}">
        <p14:creationId xmlns:p14="http://schemas.microsoft.com/office/powerpoint/2010/main" val="42387236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6048672"/>
          </a:xfrm>
        </p:spPr>
        <p:txBody>
          <a:bodyPr>
            <a:normAutofit/>
          </a:bodyPr>
          <a:lstStyle/>
          <a:p>
            <a:pPr marL="0" indent="0" algn="ctr">
              <a:buNone/>
            </a:pPr>
            <a:r>
              <a:rPr lang="es-CO" sz="2400" b="1" dirty="0" smtClean="0"/>
              <a:t>CONOCIMIENTO DE SÍ MISMO</a:t>
            </a:r>
          </a:p>
          <a:p>
            <a:pPr marL="0" indent="0" algn="ctr">
              <a:buNone/>
            </a:pPr>
            <a:endParaRPr lang="es-CO" sz="2400" dirty="0" smtClean="0"/>
          </a:p>
          <a:p>
            <a:pPr marL="0" indent="0">
              <a:buNone/>
            </a:pPr>
            <a:r>
              <a:rPr lang="es-CO" sz="2400" dirty="0" smtClean="0"/>
              <a:t>Para formar parte de dicha empresa tenemos en cuentas y exigimos a cada persona conocer sus capacidades, para desarrollar cualquier tipo de labor y conocerse internamente sabiendo enfrentarse con lo externo.</a:t>
            </a:r>
          </a:p>
          <a:p>
            <a:pPr marL="0" indent="0">
              <a:buNone/>
            </a:pPr>
            <a:r>
              <a:rPr lang="es-CO" sz="2400" dirty="0" smtClean="0"/>
              <a:t>Conocerse así mismo es la capacidad de enfrentar los conceptos de nuestra empresa; asumiendo con responsabilidad y madurez cualquier tipo de problema a resolver en determinado momento en la Peluquería Divos Divas.</a:t>
            </a:r>
            <a:endParaRPr lang="es-CO" sz="2400" dirty="0"/>
          </a:p>
        </p:txBody>
      </p:sp>
    </p:spTree>
    <p:extLst>
      <p:ext uri="{BB962C8B-B14F-4D97-AF65-F5344CB8AC3E}">
        <p14:creationId xmlns:p14="http://schemas.microsoft.com/office/powerpoint/2010/main" val="19660282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9443" y="476672"/>
            <a:ext cx="7125112" cy="5976663"/>
          </a:xfrm>
        </p:spPr>
        <p:txBody>
          <a:bodyPr>
            <a:normAutofit/>
          </a:bodyPr>
          <a:lstStyle/>
          <a:p>
            <a:pPr marL="0" indent="0">
              <a:buNone/>
            </a:pPr>
            <a:r>
              <a:rPr lang="es-CO" sz="8000" dirty="0" smtClean="0">
                <a:latin typeface="Broadway" pitchFamily="82" charset="0"/>
              </a:rPr>
              <a:t>GRACIAS POR LA ATENCIÓN PRESTADA!</a:t>
            </a:r>
            <a:endParaRPr lang="es-CO" sz="8000" dirty="0">
              <a:latin typeface="Broadway" pitchFamily="82" charset="0"/>
            </a:endParaRPr>
          </a:p>
        </p:txBody>
      </p:sp>
    </p:spTree>
    <p:extLst>
      <p:ext uri="{BB962C8B-B14F-4D97-AF65-F5344CB8AC3E}">
        <p14:creationId xmlns:p14="http://schemas.microsoft.com/office/powerpoint/2010/main" val="2414502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20688"/>
            <a:ext cx="8229600" cy="5721499"/>
          </a:xfrm>
        </p:spPr>
        <p:txBody>
          <a:bodyPr>
            <a:normAutofit/>
          </a:bodyPr>
          <a:lstStyle/>
          <a:p>
            <a:pPr lvl="0"/>
            <a:r>
              <a:rPr lang="es-CO" sz="2800" dirty="0">
                <a:cs typeface="Arial" pitchFamily="34" charset="0"/>
              </a:rPr>
              <a:t>EN ESTE NEGOCIO TRATAN A LOS CLIENTES CON EL DEBIDO RESPETO.</a:t>
            </a:r>
          </a:p>
          <a:p>
            <a:pPr lvl="0"/>
            <a:r>
              <a:rPr lang="es-CO" sz="2800" dirty="0">
                <a:cs typeface="Arial" pitchFamily="34" charset="0"/>
              </a:rPr>
              <a:t>BUENA MANIPULACIÓN DE LAS MATERIALES DE TRABAJO. </a:t>
            </a:r>
          </a:p>
          <a:p>
            <a:pPr lvl="0"/>
            <a:r>
              <a:rPr lang="es-CO" sz="2800" dirty="0">
                <a:cs typeface="Arial" pitchFamily="34" charset="0"/>
              </a:rPr>
              <a:t>DEJA SATISFACCIÓN EN SU TRABAJO.</a:t>
            </a:r>
          </a:p>
          <a:p>
            <a:pPr lvl="0"/>
            <a:r>
              <a:rPr lang="es-CO" sz="2800" dirty="0">
                <a:cs typeface="Arial" pitchFamily="34" charset="0"/>
              </a:rPr>
              <a:t>UNA SOLA PERSONA ATIENDE EL NEGOCIO.</a:t>
            </a:r>
            <a:endParaRPr lang="es-CO" sz="2800" dirty="0"/>
          </a:p>
          <a:p>
            <a:pPr lvl="0"/>
            <a:r>
              <a:rPr lang="es-CO" sz="2800" dirty="0"/>
              <a:t>SE USAN LAS MEDIDAS DE PRECAUCIÓN COMO LO ES LA LIMPIEZA DE LOS OBJETOS DE TRABAJO</a:t>
            </a:r>
            <a:r>
              <a:rPr lang="es-CO" sz="2800" dirty="0" smtClean="0"/>
              <a:t>.</a:t>
            </a:r>
          </a:p>
          <a:p>
            <a:pPr lvl="0"/>
            <a:endParaRPr lang="es-CO" dirty="0">
              <a:solidFill>
                <a:prstClr val="black"/>
              </a:solidFill>
            </a:endParaRPr>
          </a:p>
        </p:txBody>
      </p:sp>
    </p:spTree>
    <p:extLst>
      <p:ext uri="{BB962C8B-B14F-4D97-AF65-F5344CB8AC3E}">
        <p14:creationId xmlns:p14="http://schemas.microsoft.com/office/powerpoint/2010/main" val="1867323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43501" y="-16480"/>
            <a:ext cx="4001412" cy="3065550"/>
          </a:xfr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500" y="2924944"/>
            <a:ext cx="4000500" cy="3933056"/>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3221414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60648"/>
            <a:ext cx="7125113" cy="924475"/>
          </a:xfrm>
        </p:spPr>
        <p:txBody>
          <a:bodyPr/>
          <a:lstStyle/>
          <a:p>
            <a:pPr algn="ctr"/>
            <a:r>
              <a:rPr lang="es-CO" sz="4400" dirty="0" smtClean="0">
                <a:latin typeface="Broadway" pitchFamily="82" charset="0"/>
              </a:rPr>
              <a:t>CÓMO SE ENCONTRO</a:t>
            </a:r>
            <a:endParaRPr lang="es-CO" sz="4400" dirty="0">
              <a:latin typeface="Broadway" pitchFamily="82" charset="0"/>
            </a:endParaRPr>
          </a:p>
        </p:txBody>
      </p:sp>
      <p:sp>
        <p:nvSpPr>
          <p:cNvPr id="3" name="2 Marcador de contenido"/>
          <p:cNvSpPr>
            <a:spLocks noGrp="1"/>
          </p:cNvSpPr>
          <p:nvPr>
            <p:ph idx="1"/>
          </p:nvPr>
        </p:nvSpPr>
        <p:spPr>
          <a:xfrm>
            <a:off x="457200" y="1600200"/>
            <a:ext cx="8229600" cy="4997152"/>
          </a:xfrm>
        </p:spPr>
        <p:txBody>
          <a:bodyPr>
            <a:normAutofit/>
          </a:bodyPr>
          <a:lstStyle/>
          <a:p>
            <a:r>
              <a:rPr lang="es-CO" sz="2400" dirty="0" smtClean="0">
                <a:cs typeface="Arial" pitchFamily="34" charset="0"/>
              </a:rPr>
              <a:t>EL NEGOCIO ESTÁ UBICADO EN </a:t>
            </a:r>
          </a:p>
          <a:p>
            <a:pPr marL="0" indent="0">
              <a:buNone/>
            </a:pPr>
            <a:r>
              <a:rPr lang="es-CO" sz="2400" dirty="0" smtClean="0">
                <a:cs typeface="Arial" pitchFamily="34" charset="0"/>
              </a:rPr>
              <a:t>UN ESPACIO PEQUEÑO.</a:t>
            </a:r>
          </a:p>
          <a:p>
            <a:pPr marL="0" indent="0">
              <a:buNone/>
            </a:pPr>
            <a:endParaRPr lang="es-CO" sz="2400" dirty="0" smtClean="0">
              <a:cs typeface="Arial" pitchFamily="34" charset="0"/>
            </a:endParaRPr>
          </a:p>
          <a:p>
            <a:r>
              <a:rPr lang="es-CO" sz="2400" dirty="0" smtClean="0">
                <a:cs typeface="Arial" pitchFamily="34" charset="0"/>
              </a:rPr>
              <a:t>EN ESTE SE PUDO OBSERVAR EL </a:t>
            </a:r>
          </a:p>
          <a:p>
            <a:pPr marL="0" indent="0">
              <a:buNone/>
            </a:pPr>
            <a:r>
              <a:rPr lang="es-CO" sz="2400" dirty="0" smtClean="0">
                <a:cs typeface="Arial" pitchFamily="34" charset="0"/>
              </a:rPr>
              <a:t>MAL ALMACENAMIENTO DE LOS </a:t>
            </a:r>
          </a:p>
          <a:p>
            <a:pPr marL="0" indent="0">
              <a:buNone/>
            </a:pPr>
            <a:r>
              <a:rPr lang="es-CO" sz="2400" dirty="0" smtClean="0">
                <a:cs typeface="Arial" pitchFamily="34" charset="0"/>
              </a:rPr>
              <a:t>PRODUCTOS A UTILIZAR.</a:t>
            </a:r>
          </a:p>
          <a:p>
            <a:pPr marL="0" indent="0">
              <a:buNone/>
            </a:pPr>
            <a:endParaRPr lang="es-CO" sz="2400" dirty="0" smtClean="0">
              <a:cs typeface="Arial" pitchFamily="34" charset="0"/>
            </a:endParaRPr>
          </a:p>
          <a:p>
            <a:r>
              <a:rPr lang="es-CO" sz="2400" dirty="0" smtClean="0">
                <a:cs typeface="Arial" pitchFamily="34" charset="0"/>
              </a:rPr>
              <a:t>SE USAN LAS NORMAS DE </a:t>
            </a:r>
          </a:p>
          <a:p>
            <a:pPr marL="0" indent="0">
              <a:buNone/>
            </a:pPr>
            <a:r>
              <a:rPr lang="es-CO" sz="2400" dirty="0" smtClean="0">
                <a:cs typeface="Arial" pitchFamily="34" charset="0"/>
              </a:rPr>
              <a:t>BIOSEGURIDAD.</a:t>
            </a:r>
          </a:p>
          <a:p>
            <a:pPr marL="0" indent="0">
              <a:buNone/>
            </a:pPr>
            <a:endParaRPr lang="es-CO" dirty="0" smtClean="0">
              <a:cs typeface="Arial" pitchFamily="34" charset="0"/>
            </a:endParaRPr>
          </a:p>
          <a:p>
            <a:endParaRPr lang="es-CO" dirty="0" smtClean="0">
              <a:cs typeface="Arial" pitchFamily="34"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412776"/>
            <a:ext cx="2750974" cy="5445224"/>
          </a:xfrm>
          <a:prstGeom prst="rect">
            <a:avLst/>
          </a:prstGeom>
        </p:spPr>
      </p:pic>
    </p:spTree>
    <p:extLst>
      <p:ext uri="{BB962C8B-B14F-4D97-AF65-F5344CB8AC3E}">
        <p14:creationId xmlns:p14="http://schemas.microsoft.com/office/powerpoint/2010/main" val="2268443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4788024" cy="3789040"/>
          </a:xfr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8808"/>
            <a:ext cx="4355976" cy="6858000"/>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45024"/>
            <a:ext cx="4788024" cy="3231784"/>
          </a:xfrm>
          <a:prstGeom prst="rect">
            <a:avLst/>
          </a:prstGeom>
        </p:spPr>
      </p:pic>
    </p:spTree>
    <p:extLst>
      <p:ext uri="{BB962C8B-B14F-4D97-AF65-F5344CB8AC3E}">
        <p14:creationId xmlns:p14="http://schemas.microsoft.com/office/powerpoint/2010/main" val="1049533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9443" y="404664"/>
            <a:ext cx="7125112" cy="6120680"/>
          </a:xfrm>
        </p:spPr>
        <p:txBody>
          <a:bodyPr>
            <a:normAutofit fontScale="85000" lnSpcReduction="20000"/>
          </a:bodyPr>
          <a:lstStyle/>
          <a:p>
            <a:endParaRPr lang="es-CO" sz="3200" dirty="0" smtClean="0"/>
          </a:p>
          <a:p>
            <a:endParaRPr lang="es-CO" sz="3200" dirty="0"/>
          </a:p>
          <a:p>
            <a:r>
              <a:rPr lang="es-CO" sz="3800" dirty="0" smtClean="0"/>
              <a:t>POR SER UN LUGAR DONDE LA CLIENTELA ABUNDA NO HAY SUFICIENTES MUEBLES PARA QUE ELLOS ESPEREN SU TURNO.</a:t>
            </a:r>
          </a:p>
          <a:p>
            <a:pPr marL="0" indent="0">
              <a:buNone/>
            </a:pPr>
            <a:endParaRPr lang="es-CO" sz="3800" dirty="0" smtClean="0"/>
          </a:p>
          <a:p>
            <a:r>
              <a:rPr lang="es-CO" sz="3800" dirty="0" smtClean="0"/>
              <a:t>COMPETENCIA.</a:t>
            </a:r>
          </a:p>
          <a:p>
            <a:pPr marL="0" indent="0">
              <a:buNone/>
            </a:pPr>
            <a:endParaRPr lang="es-CO" sz="3800" dirty="0" smtClean="0"/>
          </a:p>
          <a:p>
            <a:r>
              <a:rPr lang="es-CO" sz="3800" dirty="0" smtClean="0"/>
              <a:t>NO SE TIENE INVENTARIOS DE NINGUNA CLASE.</a:t>
            </a:r>
          </a:p>
          <a:p>
            <a:pPr marL="0" indent="0">
              <a:buNone/>
            </a:pPr>
            <a:endParaRPr lang="es-CO" dirty="0" smtClean="0"/>
          </a:p>
          <a:p>
            <a:endParaRPr lang="es-CO" dirty="0" smtClean="0"/>
          </a:p>
          <a:p>
            <a:endParaRPr lang="es-CO" dirty="0"/>
          </a:p>
        </p:txBody>
      </p:sp>
    </p:spTree>
    <p:extLst>
      <p:ext uri="{BB962C8B-B14F-4D97-AF65-F5344CB8AC3E}">
        <p14:creationId xmlns:p14="http://schemas.microsoft.com/office/powerpoint/2010/main" val="1646950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TC102455610[[fn=Otoño]]</Template>
  <TotalTime>846</TotalTime>
  <Words>2381</Words>
  <Application>Microsoft Office PowerPoint</Application>
  <PresentationFormat>Presentación en pantalla (4:3)</PresentationFormat>
  <Paragraphs>214</Paragraphs>
  <Slides>48</Slides>
  <Notes>1</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Autumn</vt:lpstr>
      <vt:lpstr>PROYECTO EMPRESARIAL</vt:lpstr>
      <vt:lpstr>Presentación de PowerPoint</vt:lpstr>
      <vt:lpstr>DESCRIPCIÓN</vt:lpstr>
      <vt:lpstr>Presentación de PowerPoint</vt:lpstr>
      <vt:lpstr>Presentación de PowerPoint</vt:lpstr>
      <vt:lpstr>Presentación de PowerPoint</vt:lpstr>
      <vt:lpstr>CÓMO SE ENCONTRO</vt:lpstr>
      <vt:lpstr>Presentación de PowerPoint</vt:lpstr>
      <vt:lpstr>Presentación de PowerPoint</vt:lpstr>
      <vt:lpstr>Presentación de PowerPoint</vt:lpstr>
      <vt:lpstr>PROCESO</vt:lpstr>
      <vt:lpstr>Presentación de PowerPoint</vt:lpstr>
      <vt:lpstr>Presentación de PowerPoint</vt:lpstr>
      <vt:lpstr>DOFA</vt:lpstr>
      <vt:lpstr>Presentación de PowerPoint</vt:lpstr>
      <vt:lpstr>Presentación de PowerPoint</vt:lpstr>
      <vt:lpstr>MISIÓN</vt:lpstr>
      <vt:lpstr>VISIÓN</vt:lpstr>
      <vt:lpstr>ANTES                       DESPUÉS</vt:lpstr>
      <vt:lpstr>NIVEL INTELECTUAL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PELUQUERIA  DIVOS</dc:title>
  <dc:creator>usuario</dc:creator>
  <cp:lastModifiedBy>Luffi</cp:lastModifiedBy>
  <cp:revision>62</cp:revision>
  <dcterms:created xsi:type="dcterms:W3CDTF">2012-03-01T19:22:42Z</dcterms:created>
  <dcterms:modified xsi:type="dcterms:W3CDTF">2013-09-21T23:48:11Z</dcterms:modified>
</cp:coreProperties>
</file>